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85"/>
  </p:notesMasterIdLst>
  <p:handoutMasterIdLst>
    <p:handoutMasterId r:id="rId86"/>
  </p:handoutMasterIdLst>
  <p:sldIdLst>
    <p:sldId id="256" r:id="rId5"/>
    <p:sldId id="358" r:id="rId6"/>
    <p:sldId id="499" r:id="rId7"/>
    <p:sldId id="270" r:id="rId8"/>
    <p:sldId id="497" r:id="rId9"/>
    <p:sldId id="439" r:id="rId10"/>
    <p:sldId id="440" r:id="rId11"/>
    <p:sldId id="441" r:id="rId12"/>
    <p:sldId id="442" r:id="rId13"/>
    <p:sldId id="443" r:id="rId14"/>
    <p:sldId id="444" r:id="rId15"/>
    <p:sldId id="445" r:id="rId16"/>
    <p:sldId id="446" r:id="rId17"/>
    <p:sldId id="447" r:id="rId18"/>
    <p:sldId id="448" r:id="rId19"/>
    <p:sldId id="449" r:id="rId20"/>
    <p:sldId id="450" r:id="rId21"/>
    <p:sldId id="451" r:id="rId22"/>
    <p:sldId id="452" r:id="rId23"/>
    <p:sldId id="495" r:id="rId24"/>
    <p:sldId id="454" r:id="rId25"/>
    <p:sldId id="455" r:id="rId26"/>
    <p:sldId id="456" r:id="rId27"/>
    <p:sldId id="457" r:id="rId28"/>
    <p:sldId id="458" r:id="rId29"/>
    <p:sldId id="494" r:id="rId30"/>
    <p:sldId id="460" r:id="rId31"/>
    <p:sldId id="461" r:id="rId32"/>
    <p:sldId id="462" r:id="rId33"/>
    <p:sldId id="463" r:id="rId34"/>
    <p:sldId id="464" r:id="rId35"/>
    <p:sldId id="465" r:id="rId36"/>
    <p:sldId id="493" r:id="rId37"/>
    <p:sldId id="468" r:id="rId38"/>
    <p:sldId id="469" r:id="rId39"/>
    <p:sldId id="470" r:id="rId40"/>
    <p:sldId id="471" r:id="rId41"/>
    <p:sldId id="492" r:id="rId42"/>
    <p:sldId id="473" r:id="rId43"/>
    <p:sldId id="474" r:id="rId44"/>
    <p:sldId id="475" r:id="rId45"/>
    <p:sldId id="476" r:id="rId46"/>
    <p:sldId id="477" r:id="rId47"/>
    <p:sldId id="478" r:id="rId48"/>
    <p:sldId id="479" r:id="rId49"/>
    <p:sldId id="480" r:id="rId50"/>
    <p:sldId id="491" r:id="rId51"/>
    <p:sldId id="483" r:id="rId52"/>
    <p:sldId id="484" r:id="rId53"/>
    <p:sldId id="490" r:id="rId54"/>
    <p:sldId id="486" r:id="rId55"/>
    <p:sldId id="489" r:id="rId56"/>
    <p:sldId id="406" r:id="rId57"/>
    <p:sldId id="437" r:id="rId58"/>
    <p:sldId id="438" r:id="rId59"/>
    <p:sldId id="414" r:id="rId60"/>
    <p:sldId id="415" r:id="rId61"/>
    <p:sldId id="416" r:id="rId62"/>
    <p:sldId id="417" r:id="rId63"/>
    <p:sldId id="418" r:id="rId64"/>
    <p:sldId id="419" r:id="rId65"/>
    <p:sldId id="420" r:id="rId66"/>
    <p:sldId id="421" r:id="rId67"/>
    <p:sldId id="422" r:id="rId68"/>
    <p:sldId id="423" r:id="rId69"/>
    <p:sldId id="424" r:id="rId70"/>
    <p:sldId id="425" r:id="rId71"/>
    <p:sldId id="426" r:id="rId72"/>
    <p:sldId id="427" r:id="rId73"/>
    <p:sldId id="488" r:id="rId74"/>
    <p:sldId id="429" r:id="rId75"/>
    <p:sldId id="430" r:id="rId76"/>
    <p:sldId id="431" r:id="rId77"/>
    <p:sldId id="496" r:id="rId78"/>
    <p:sldId id="433" r:id="rId79"/>
    <p:sldId id="434" r:id="rId80"/>
    <p:sldId id="435" r:id="rId81"/>
    <p:sldId id="436" r:id="rId82"/>
    <p:sldId id="359" r:id="rId83"/>
    <p:sldId id="49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58"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23/09/2015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9/23/2015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9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168580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62</a:t>
            </a:fld>
            <a:endParaRPr lang="en-US"/>
          </a:p>
        </p:txBody>
      </p:sp>
    </p:spTree>
    <p:extLst>
      <p:ext uri="{BB962C8B-B14F-4D97-AF65-F5344CB8AC3E}">
        <p14:creationId xmlns:p14="http://schemas.microsoft.com/office/powerpoint/2010/main" val="274552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63</a:t>
            </a:fld>
            <a:endParaRPr lang="en-US"/>
          </a:p>
        </p:txBody>
      </p:sp>
    </p:spTree>
    <p:extLst>
      <p:ext uri="{BB962C8B-B14F-4D97-AF65-F5344CB8AC3E}">
        <p14:creationId xmlns:p14="http://schemas.microsoft.com/office/powerpoint/2010/main" val="64825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64</a:t>
            </a:fld>
            <a:endParaRPr lang="en-US"/>
          </a:p>
        </p:txBody>
      </p:sp>
    </p:spTree>
    <p:extLst>
      <p:ext uri="{BB962C8B-B14F-4D97-AF65-F5344CB8AC3E}">
        <p14:creationId xmlns:p14="http://schemas.microsoft.com/office/powerpoint/2010/main" val="4017464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71</a:t>
            </a:fld>
            <a:endParaRPr lang="en-US"/>
          </a:p>
        </p:txBody>
      </p:sp>
    </p:spTree>
    <p:extLst>
      <p:ext uri="{BB962C8B-B14F-4D97-AF65-F5344CB8AC3E}">
        <p14:creationId xmlns:p14="http://schemas.microsoft.com/office/powerpoint/2010/main" val="206097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75</a:t>
            </a:fld>
            <a:endParaRPr lang="en-US"/>
          </a:p>
        </p:txBody>
      </p:sp>
    </p:spTree>
    <p:extLst>
      <p:ext uri="{BB962C8B-B14F-4D97-AF65-F5344CB8AC3E}">
        <p14:creationId xmlns:p14="http://schemas.microsoft.com/office/powerpoint/2010/main" val="7850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76</a:t>
            </a:fld>
            <a:endParaRPr lang="en-US"/>
          </a:p>
        </p:txBody>
      </p:sp>
    </p:spTree>
    <p:extLst>
      <p:ext uri="{BB962C8B-B14F-4D97-AF65-F5344CB8AC3E}">
        <p14:creationId xmlns:p14="http://schemas.microsoft.com/office/powerpoint/2010/main" val="380435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77</a:t>
            </a:fld>
            <a:endParaRPr lang="en-US"/>
          </a:p>
        </p:txBody>
      </p:sp>
    </p:spTree>
    <p:extLst>
      <p:ext uri="{BB962C8B-B14F-4D97-AF65-F5344CB8AC3E}">
        <p14:creationId xmlns:p14="http://schemas.microsoft.com/office/powerpoint/2010/main" val="1809955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79</a:t>
            </a:fld>
            <a:endParaRPr lang="en-US"/>
          </a:p>
        </p:txBody>
      </p:sp>
    </p:spTree>
    <p:extLst>
      <p:ext uri="{BB962C8B-B14F-4D97-AF65-F5344CB8AC3E}">
        <p14:creationId xmlns:p14="http://schemas.microsoft.com/office/powerpoint/2010/main" val="3765787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3494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6749EE-0623-43D7-8084-EC6C776BBF87}" type="slidenum">
              <a:rPr lang="en-US" smtClean="0"/>
              <a:t>9</a:t>
            </a:fld>
            <a:endParaRPr lang="en-US"/>
          </a:p>
        </p:txBody>
      </p:sp>
    </p:spTree>
    <p:extLst>
      <p:ext uri="{BB962C8B-B14F-4D97-AF65-F5344CB8AC3E}">
        <p14:creationId xmlns:p14="http://schemas.microsoft.com/office/powerpoint/2010/main" val="396574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6749EE-0623-43D7-8084-EC6C776BBF87}" type="slidenum">
              <a:rPr lang="en-US" smtClean="0"/>
              <a:t>53</a:t>
            </a:fld>
            <a:endParaRPr lang="en-US"/>
          </a:p>
        </p:txBody>
      </p:sp>
    </p:spTree>
    <p:extLst>
      <p:ext uri="{BB962C8B-B14F-4D97-AF65-F5344CB8AC3E}">
        <p14:creationId xmlns:p14="http://schemas.microsoft.com/office/powerpoint/2010/main" val="2288085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54</a:t>
            </a:fld>
            <a:endParaRPr lang="en-US"/>
          </a:p>
        </p:txBody>
      </p:sp>
    </p:spTree>
    <p:extLst>
      <p:ext uri="{BB962C8B-B14F-4D97-AF65-F5344CB8AC3E}">
        <p14:creationId xmlns:p14="http://schemas.microsoft.com/office/powerpoint/2010/main" val="3949593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56</a:t>
            </a:fld>
            <a:endParaRPr lang="en-US"/>
          </a:p>
        </p:txBody>
      </p:sp>
    </p:spTree>
    <p:extLst>
      <p:ext uri="{BB962C8B-B14F-4D97-AF65-F5344CB8AC3E}">
        <p14:creationId xmlns:p14="http://schemas.microsoft.com/office/powerpoint/2010/main" val="1350305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57</a:t>
            </a:fld>
            <a:endParaRPr lang="en-US"/>
          </a:p>
        </p:txBody>
      </p:sp>
    </p:spTree>
    <p:extLst>
      <p:ext uri="{BB962C8B-B14F-4D97-AF65-F5344CB8AC3E}">
        <p14:creationId xmlns:p14="http://schemas.microsoft.com/office/powerpoint/2010/main" val="184757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59</a:t>
            </a:fld>
            <a:endParaRPr lang="en-US"/>
          </a:p>
        </p:txBody>
      </p:sp>
    </p:spTree>
    <p:extLst>
      <p:ext uri="{BB962C8B-B14F-4D97-AF65-F5344CB8AC3E}">
        <p14:creationId xmlns:p14="http://schemas.microsoft.com/office/powerpoint/2010/main" val="61295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40083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9/23/2015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41998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9/23/2015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6111629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98" y="-9009"/>
            <a:ext cx="12185601" cy="6871724"/>
          </a:xfrm>
          <a:prstGeom prst="rect">
            <a:avLst/>
          </a:prstGeom>
        </p:spPr>
      </p:pic>
      <p:sp>
        <p:nvSpPr>
          <p:cNvPr id="5" name="Date Placeholder 4"/>
          <p:cNvSpPr>
            <a:spLocks noGrp="1"/>
          </p:cNvSpPr>
          <p:nvPr>
            <p:ph type="dt" sz="half" idx="10"/>
          </p:nvPr>
        </p:nvSpPr>
        <p:spPr>
          <a:xfrm>
            <a:off x="2570043" y="6347739"/>
            <a:ext cx="1465007" cy="184669"/>
          </a:xfrm>
          <a:prstGeom prst="rect">
            <a:avLst/>
          </a:prstGeom>
        </p:spPr>
        <p:txBody>
          <a:bodyPr/>
          <a:lstStyle/>
          <a:p>
            <a:fld id="{68C2560D-EC28-3B41-86E8-18F1CE0113B4}" type="datetimeFigureOut">
              <a:rPr lang="en-US" smtClean="0"/>
              <a:t>9/23/2015</a:t>
            </a:fld>
            <a:endParaRPr lang="en-US"/>
          </a:p>
        </p:txBody>
      </p:sp>
      <p:sp>
        <p:nvSpPr>
          <p:cNvPr id="6" name="Footer Placeholder 5"/>
          <p:cNvSpPr>
            <a:spLocks noGrp="1"/>
          </p:cNvSpPr>
          <p:nvPr>
            <p:ph type="ftr" sz="quarter" idx="11"/>
          </p:nvPr>
        </p:nvSpPr>
        <p:spPr>
          <a:xfrm>
            <a:off x="931879" y="6347739"/>
            <a:ext cx="1638164" cy="184671"/>
          </a:xfrm>
          <a:prstGeom prst="rect">
            <a:avLst/>
          </a:prstGeom>
        </p:spPr>
        <p:txBody>
          <a:bodyPr/>
          <a:lstStyle/>
          <a:p>
            <a:endParaRPr lang="en-US"/>
          </a:p>
        </p:txBody>
      </p:sp>
      <p:sp>
        <p:nvSpPr>
          <p:cNvPr id="7" name="Slide Number Placeholder 6"/>
          <p:cNvSpPr>
            <a:spLocks noGrp="1"/>
          </p:cNvSpPr>
          <p:nvPr>
            <p:ph type="sldNum" sz="quarter" idx="12"/>
          </p:nvPr>
        </p:nvSpPr>
        <p:spPr>
          <a:xfrm>
            <a:off x="609600" y="6347739"/>
            <a:ext cx="305235" cy="184672"/>
          </a:xfrm>
          <a:prstGeom prst="rect">
            <a:avLst/>
          </a:prstGeom>
        </p:spPr>
        <p:txBody>
          <a:bodyPr/>
          <a:lstStyle/>
          <a:p>
            <a:fld id="{2066355A-084C-D24E-9AD2-7E4FC41EA627}" type="slidenum">
              <a:rPr lang="en-US" smtClean="0"/>
              <a:t>‹#›</a:t>
            </a:fld>
            <a:endParaRPr lang="en-US"/>
          </a:p>
        </p:txBody>
      </p:sp>
      <p:sp>
        <p:nvSpPr>
          <p:cNvPr id="11" name="Subtitle 2"/>
          <p:cNvSpPr>
            <a:spLocks noGrp="1"/>
          </p:cNvSpPr>
          <p:nvPr>
            <p:ph type="subTitle" idx="1" hasCustomPrompt="1"/>
          </p:nvPr>
        </p:nvSpPr>
        <p:spPr>
          <a:xfrm>
            <a:off x="609599" y="2070722"/>
            <a:ext cx="11279543" cy="2658157"/>
          </a:xfrm>
          <a:prstGeom prst="rect">
            <a:avLst/>
          </a:prstGeom>
        </p:spPr>
        <p:txBody>
          <a:bodyPr>
            <a:noAutofit/>
          </a:bodyPr>
          <a:lstStyle>
            <a:lvl1pPr marL="0" indent="0" algn="l">
              <a:buNone/>
              <a:defRPr sz="6400" b="0" i="0">
                <a:solidFill>
                  <a:srgbClr val="6C6C6C"/>
                </a:solidFill>
                <a:latin typeface="Helvetica Ligh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598448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535940"/>
            <a:ext cx="10972800" cy="517064"/>
          </a:xfrm>
          <a:prstGeom prst="rect">
            <a:avLst/>
          </a:prstGeom>
        </p:spPr>
        <p:txBody>
          <a:bodyPr/>
          <a:lstStyle/>
          <a:p>
            <a:r>
              <a:rPr lang="en-US" dirty="0" smtClean="0"/>
              <a:t>Click to edit title</a:t>
            </a:r>
            <a:endParaRPr lang="en-US" dirty="0"/>
          </a:p>
        </p:txBody>
      </p:sp>
      <p:sp>
        <p:nvSpPr>
          <p:cNvPr id="3" name="Content Placeholder 2"/>
          <p:cNvSpPr>
            <a:spLocks noGrp="1"/>
          </p:cNvSpPr>
          <p:nvPr>
            <p:ph idx="1" hasCustomPrompt="1"/>
          </p:nvPr>
        </p:nvSpPr>
        <p:spPr>
          <a:xfrm>
            <a:off x="609600" y="1513840"/>
            <a:ext cx="10972800" cy="4486911"/>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2570043" y="6347739"/>
            <a:ext cx="1465007" cy="184669"/>
          </a:xfrm>
          <a:prstGeom prst="rect">
            <a:avLst/>
          </a:prstGeom>
        </p:spPr>
        <p:txBody>
          <a:bodyPr/>
          <a:lstStyle/>
          <a:p>
            <a:fld id="{29D28D06-218E-4EE5-AC47-A9F3FEC497C6}" type="datetime1">
              <a:rPr lang="en-US" smtClean="0"/>
              <a:t>9/23/2015</a:t>
            </a:fld>
            <a:endParaRPr lang="en-US" dirty="0"/>
          </a:p>
        </p:txBody>
      </p:sp>
      <p:sp>
        <p:nvSpPr>
          <p:cNvPr id="5" name="Footer Placeholder 4"/>
          <p:cNvSpPr>
            <a:spLocks noGrp="1"/>
          </p:cNvSpPr>
          <p:nvPr>
            <p:ph type="ftr" sz="quarter" idx="11"/>
          </p:nvPr>
        </p:nvSpPr>
        <p:spPr>
          <a:xfrm>
            <a:off x="931879" y="6347739"/>
            <a:ext cx="1638164" cy="1846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609600" y="6347739"/>
            <a:ext cx="305235" cy="184672"/>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55173009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94703" y="426915"/>
            <a:ext cx="10802595" cy="665285"/>
          </a:xfrm>
          <a:prstGeom prst="rect">
            <a:avLst/>
          </a:prstGeom>
        </p:spPr>
        <p:txBody>
          <a:bodyPr wrap="square" anchor="t" anchorCtr="0">
            <a:normAutofit/>
          </a:bodyPr>
          <a:lstStyle>
            <a:lvl1pPr algn="l">
              <a:lnSpc>
                <a:spcPct val="90000"/>
              </a:lnSpc>
              <a:defRPr sz="3733"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694702" y="835213"/>
            <a:ext cx="10786097" cy="406400"/>
          </a:xfrm>
          <a:prstGeom prst="rect">
            <a:avLst/>
          </a:prstGeom>
        </p:spPr>
        <p:txBody>
          <a:bodyPr anchor="ctr">
            <a:normAutofit/>
          </a:bodyPr>
          <a:lstStyle>
            <a:lvl1pPr marL="0" indent="0">
              <a:lnSpc>
                <a:spcPct val="100000"/>
              </a:lnSpc>
              <a:spcBef>
                <a:spcPts val="800"/>
              </a:spcBef>
              <a:buNone/>
              <a:defRPr sz="16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8702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err="1" smtClean="0">
                <a:solidFill>
                  <a:srgbClr val="666666"/>
                </a:solidFill>
              </a:rPr>
              <a:t>dotNet</a:t>
            </a:r>
            <a:r>
              <a:rPr lang="en-US" sz="800" baseline="0" dirty="0" smtClean="0">
                <a:solidFill>
                  <a:srgbClr val="666666"/>
                </a:solidFill>
              </a:rPr>
              <a:t> </a:t>
            </a:r>
            <a:r>
              <a:rPr lang="en-US" sz="800" baseline="0" dirty="0" err="1" smtClean="0">
                <a:solidFill>
                  <a:srgbClr val="666666"/>
                </a:solidFill>
              </a:rPr>
              <a:t>Málaga</a:t>
            </a:r>
            <a:endParaRPr lang="en-US" sz="800" dirty="0" smtClean="0">
              <a:solidFill>
                <a:srgbClr val="666666"/>
              </a:solidFill>
            </a:endParaRP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7" r:id="rId37"/>
    <p:sldLayoutId id="2147483748" r:id="rId38"/>
    <p:sldLayoutId id="2147483752" r:id="rId39"/>
    <p:sldLayoutId id="2147483753" r:id="rId40"/>
    <p:sldLayoutId id="2147483754" r:id="rId41"/>
    <p:sldLayoutId id="2147483756" r:id="rId42"/>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5" Type="http://schemas.openxmlformats.org/officeDocument/2006/relationships/image" Target="../media/image4.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1.xml"/><Relationship Id="rId5" Type="http://schemas.openxmlformats.org/officeDocument/2006/relationships/image" Target="../media/image16.jpe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1.xml"/><Relationship Id="rId5" Type="http://schemas.openxmlformats.org/officeDocument/2006/relationships/image" Target="../media/image18.pn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4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12.png"/><Relationship Id="rId1" Type="http://schemas.openxmlformats.org/officeDocument/2006/relationships/slideLayout" Target="../slideLayouts/slideLayout41.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3.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Introducción a Xamarin </a:t>
            </a:r>
            <a:r>
              <a:rPr lang="es-ES" dirty="0" err="1" smtClean="0"/>
              <a:t>Classic</a:t>
            </a:r>
            <a:r>
              <a:rPr lang="es-ES" dirty="0" smtClean="0"/>
              <a:t> (</a:t>
            </a:r>
            <a:r>
              <a:rPr lang="es-ES" dirty="0" err="1" smtClean="0"/>
              <a:t>MVVMCross</a:t>
            </a:r>
            <a:r>
              <a:rPr lang="es-ES" dirty="0" smtClean="0"/>
              <a:t>)</a:t>
            </a:r>
            <a:endParaRPr lang="en-US" dirty="0"/>
          </a:p>
        </p:txBody>
      </p:sp>
      <p:sp>
        <p:nvSpPr>
          <p:cNvPr id="2" name="Subtitle 1"/>
          <p:cNvSpPr>
            <a:spLocks noGrp="1"/>
          </p:cNvSpPr>
          <p:nvPr>
            <p:ph type="subTitle" idx="1"/>
          </p:nvPr>
        </p:nvSpPr>
        <p:spPr/>
        <p:txBody>
          <a:bodyPr/>
          <a:lstStyle/>
          <a:p>
            <a:r>
              <a:rPr lang="en-US" dirty="0" err="1" smtClean="0"/>
              <a:t>dotNet</a:t>
            </a:r>
            <a:r>
              <a:rPr lang="en-US" dirty="0" smtClean="0"/>
              <a:t> </a:t>
            </a:r>
            <a:r>
              <a:rPr lang="en-US" dirty="0" err="1" smtClean="0"/>
              <a:t>Málaga</a:t>
            </a:r>
            <a:endParaRPr lang="en-US" dirty="0" smtClean="0"/>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0218" y="740299"/>
            <a:ext cx="8523059" cy="4494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dirty="0" smtClean="0">
                <a:solidFill>
                  <a:schemeClr val="accent2"/>
                </a:solidFill>
              </a:rPr>
              <a:t>MVVMCROSS</a:t>
            </a:r>
            <a:endParaRPr lang="en-NZ" sz="2800" dirty="0">
              <a:solidFill>
                <a:schemeClr val="accent2"/>
              </a:solidFill>
            </a:endParaRPr>
          </a:p>
        </p:txBody>
      </p:sp>
      <p:sp>
        <p:nvSpPr>
          <p:cNvPr id="5" name="Content Placeholder 2"/>
          <p:cNvSpPr txBox="1">
            <a:spLocks/>
          </p:cNvSpPr>
          <p:nvPr/>
        </p:nvSpPr>
        <p:spPr>
          <a:xfrm>
            <a:off x="810218" y="1625949"/>
            <a:ext cx="6048673" cy="3850403"/>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Arial" panose="020B0604020202020204" pitchFamily="34" charset="0"/>
              <a:buChar char="•"/>
            </a:pPr>
            <a:r>
              <a:rPr lang="en-NZ" sz="9600" dirty="0"/>
              <a:t>Cross Platform MVVM Development Framework</a:t>
            </a:r>
          </a:p>
          <a:p>
            <a:pPr algn="l">
              <a:buFont typeface="Arial" panose="020B0604020202020204" pitchFamily="34" charset="0"/>
              <a:buChar char="•"/>
            </a:pPr>
            <a:r>
              <a:rPr lang="en-NZ" sz="9600" dirty="0" err="1"/>
              <a:t>Gratuito</a:t>
            </a:r>
            <a:r>
              <a:rPr lang="en-NZ" sz="9600" dirty="0"/>
              <a:t>, Open </a:t>
            </a:r>
            <a:r>
              <a:rPr lang="en-NZ" sz="9600" dirty="0" smtClean="0"/>
              <a:t>Source, </a:t>
            </a:r>
            <a:r>
              <a:rPr lang="en-NZ" sz="9600" dirty="0" err="1" smtClean="0"/>
              <a:t>Comunidad</a:t>
            </a:r>
            <a:endParaRPr lang="en-NZ" sz="9600" dirty="0"/>
          </a:p>
          <a:p>
            <a:pPr algn="l">
              <a:buFont typeface="Arial" panose="020B0604020202020204" pitchFamily="34" charset="0"/>
              <a:buChar char="•"/>
            </a:pPr>
            <a:r>
              <a:rPr lang="en-NZ" sz="9600" dirty="0" err="1"/>
              <a:t>Soporta</a:t>
            </a:r>
            <a:endParaRPr lang="en-NZ" sz="9600" dirty="0"/>
          </a:p>
          <a:p>
            <a:pPr lvl="1" algn="l">
              <a:buFont typeface="Arial" pitchFamily="34" charset="0"/>
              <a:buChar char="•"/>
            </a:pPr>
            <a:r>
              <a:rPr lang="en-NZ" sz="9600" dirty="0"/>
              <a:t>WP 7, 8, 8.1</a:t>
            </a:r>
          </a:p>
          <a:p>
            <a:pPr lvl="1" algn="l">
              <a:buFont typeface="Arial" pitchFamily="34" charset="0"/>
              <a:buChar char="•"/>
            </a:pPr>
            <a:r>
              <a:rPr lang="en-NZ" sz="9600" dirty="0"/>
              <a:t>WPF</a:t>
            </a:r>
          </a:p>
          <a:p>
            <a:pPr lvl="1" algn="l">
              <a:buFont typeface="Arial" pitchFamily="34" charset="0"/>
              <a:buChar char="•"/>
            </a:pPr>
            <a:r>
              <a:rPr lang="en-NZ" sz="9600" dirty="0" err="1"/>
              <a:t>WinRT</a:t>
            </a:r>
            <a:endParaRPr lang="en-NZ" sz="9600" dirty="0"/>
          </a:p>
          <a:p>
            <a:pPr lvl="1" algn="l">
              <a:buFont typeface="Arial" pitchFamily="34" charset="0"/>
              <a:buChar char="•"/>
            </a:pPr>
            <a:r>
              <a:rPr lang="en-NZ" sz="9600" dirty="0" err="1"/>
              <a:t>Xamarin.Android</a:t>
            </a:r>
            <a:endParaRPr lang="en-NZ" sz="9600" dirty="0"/>
          </a:p>
          <a:p>
            <a:pPr lvl="1" algn="l">
              <a:buFont typeface="Arial" pitchFamily="34" charset="0"/>
              <a:buChar char="•"/>
            </a:pPr>
            <a:r>
              <a:rPr lang="en-NZ" sz="9600" dirty="0" err="1"/>
              <a:t>Xamarin.iOS</a:t>
            </a:r>
            <a:endParaRPr lang="en-NZ" sz="9600" dirty="0"/>
          </a:p>
          <a:p>
            <a:pPr lvl="1" algn="l">
              <a:buFont typeface="Arial" pitchFamily="34" charset="0"/>
              <a:buChar char="•"/>
            </a:pPr>
            <a:r>
              <a:rPr lang="en-NZ" sz="9600" dirty="0" err="1"/>
              <a:t>Xamarin.Mac</a:t>
            </a:r>
            <a:endParaRPr lang="en-NZ" sz="9600" dirty="0"/>
          </a:p>
          <a:p>
            <a:pPr algn="l">
              <a:buFont typeface="Arial" panose="020B0604020202020204" pitchFamily="34" charset="0"/>
              <a:buChar char="•"/>
            </a:pPr>
            <a:r>
              <a:rPr lang="en-NZ" sz="9600" dirty="0"/>
              <a:t>AKA </a:t>
            </a:r>
            <a:r>
              <a:rPr lang="en-NZ" sz="9600" dirty="0" err="1"/>
              <a:t>Mvx</a:t>
            </a:r>
            <a:endParaRPr lang="en-NZ" sz="9600" dirty="0"/>
          </a:p>
          <a:p>
            <a:pPr lvl="1" algn="l">
              <a:buFont typeface="Arial" pitchFamily="34" charset="0"/>
              <a:buChar char="•"/>
            </a:pPr>
            <a:endParaRPr lang="en-NZ"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951" y="1189718"/>
            <a:ext cx="2010056" cy="2000529"/>
          </a:xfrm>
          <a:prstGeom prst="rect">
            <a:avLst/>
          </a:prstGeom>
        </p:spPr>
      </p:pic>
    </p:spTree>
    <p:extLst>
      <p:ext uri="{BB962C8B-B14F-4D97-AF65-F5344CB8AC3E}">
        <p14:creationId xmlns:p14="http://schemas.microsoft.com/office/powerpoint/2010/main" val="2693262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176665" y="750019"/>
            <a:ext cx="8229600"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dirty="0">
                <a:solidFill>
                  <a:schemeClr val="accent2"/>
                </a:solidFill>
              </a:rPr>
              <a:t>Portable Class Library</a:t>
            </a:r>
          </a:p>
        </p:txBody>
      </p:sp>
      <p:sp>
        <p:nvSpPr>
          <p:cNvPr id="8" name="TextBox 3"/>
          <p:cNvSpPr txBox="1">
            <a:spLocks noChangeArrowheads="1"/>
          </p:cNvSpPr>
          <p:nvPr/>
        </p:nvSpPr>
        <p:spPr bwMode="auto">
          <a:xfrm>
            <a:off x="2135132" y="1556794"/>
            <a:ext cx="433705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eaLnBrk="0" hangingPunct="0">
              <a:defRPr/>
            </a:pP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a:solidFill>
                  <a:schemeClr val="tx2"/>
                </a:solidFill>
                <a:latin typeface="Segoe UI" panose="020B0502040204020203" pitchFamily="34" charset="0"/>
                <a:cs typeface="Segoe UI" panose="020B0502040204020203" pitchFamily="34" charset="0"/>
              </a:rPr>
              <a:t>1 </a:t>
            </a:r>
            <a:r>
              <a:rPr lang="en-US" sz="2800" dirty="0" err="1">
                <a:solidFill>
                  <a:schemeClr val="tx2"/>
                </a:solidFill>
                <a:latin typeface="Segoe UI" panose="020B0502040204020203" pitchFamily="34" charset="0"/>
                <a:cs typeface="Segoe UI" panose="020B0502040204020203" pitchFamily="34" charset="0"/>
              </a:rPr>
              <a:t>Librería</a:t>
            </a: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a:solidFill>
                  <a:schemeClr val="tx2"/>
                </a:solidFill>
                <a:latin typeface="Segoe UI" panose="020B0502040204020203" pitchFamily="34" charset="0"/>
                <a:cs typeface="Segoe UI" panose="020B0502040204020203" pitchFamily="34" charset="0"/>
              </a:rPr>
              <a:t>Multiples </a:t>
            </a:r>
            <a:r>
              <a:rPr lang="en-US" sz="2800" dirty="0" err="1">
                <a:solidFill>
                  <a:schemeClr val="tx2"/>
                </a:solidFill>
                <a:latin typeface="Segoe UI" panose="020B0502040204020203" pitchFamily="34" charset="0"/>
                <a:cs typeface="Segoe UI" panose="020B0502040204020203" pitchFamily="34" charset="0"/>
              </a:rPr>
              <a:t>Platformas</a:t>
            </a: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err="1">
                <a:solidFill>
                  <a:schemeClr val="tx2"/>
                </a:solidFill>
                <a:latin typeface="Segoe UI" panose="020B0502040204020203" pitchFamily="34" charset="0"/>
                <a:cs typeface="Segoe UI" panose="020B0502040204020203" pitchFamily="34" charset="0"/>
              </a:rPr>
              <a:t>Incluyendo</a:t>
            </a:r>
            <a:r>
              <a:rPr lang="en-US" sz="2800" dirty="0">
                <a:solidFill>
                  <a:schemeClr val="tx2"/>
                </a:solidFill>
                <a:latin typeface="Segoe UI" panose="020B0502040204020203" pitchFamily="34" charset="0"/>
                <a:cs typeface="Segoe UI" panose="020B0502040204020203" pitchFamily="34" charset="0"/>
              </a:rPr>
              <a:t>:</a:t>
            </a:r>
          </a:p>
          <a:p>
            <a:pPr lvl="1" eaLnBrk="0" hangingPunct="0">
              <a:buFont typeface="Arial" charset="0"/>
              <a:buChar char="•"/>
              <a:defRPr/>
            </a:pPr>
            <a:r>
              <a:rPr lang="en-US" sz="2800" b="1" dirty="0" err="1">
                <a:solidFill>
                  <a:schemeClr val="tx2"/>
                </a:solidFill>
                <a:latin typeface="Segoe UI" panose="020B0502040204020203" pitchFamily="34" charset="0"/>
                <a:cs typeface="Segoe UI" panose="020B0502040204020203" pitchFamily="34" charset="0"/>
              </a:rPr>
              <a:t>Xamarin.Android</a:t>
            </a:r>
            <a:endParaRPr lang="en-US" sz="2800" b="1" dirty="0">
              <a:solidFill>
                <a:schemeClr val="tx2"/>
              </a:solidFill>
              <a:latin typeface="Segoe UI" panose="020B0502040204020203" pitchFamily="34" charset="0"/>
              <a:cs typeface="Segoe UI" panose="020B0502040204020203" pitchFamily="34" charset="0"/>
            </a:endParaRPr>
          </a:p>
          <a:p>
            <a:pPr lvl="1" eaLnBrk="0" hangingPunct="0">
              <a:buFont typeface="Arial" charset="0"/>
              <a:buChar char="•"/>
              <a:defRPr/>
            </a:pPr>
            <a:r>
              <a:rPr lang="en-US" sz="2800" b="1" dirty="0" err="1">
                <a:solidFill>
                  <a:schemeClr val="tx2"/>
                </a:solidFill>
                <a:latin typeface="Segoe UI" panose="020B0502040204020203" pitchFamily="34" charset="0"/>
                <a:cs typeface="Segoe UI" panose="020B0502040204020203" pitchFamily="34" charset="0"/>
              </a:rPr>
              <a:t>Xamarin.iOS</a:t>
            </a:r>
            <a:endParaRPr lang="en-US" sz="2800" b="1"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a:solidFill>
                <a:schemeClr val="bg1"/>
              </a:solidFill>
              <a:latin typeface="Segoe UI" panose="020B0502040204020203" pitchFamily="34" charset="0"/>
              <a:cs typeface="Segoe UI" panose="020B0502040204020203"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930" y="1259309"/>
            <a:ext cx="4113057" cy="3436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4585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11200" y="1330619"/>
            <a:ext cx="9629019"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dirty="0" err="1">
                <a:solidFill>
                  <a:schemeClr val="accent2"/>
                </a:solidFill>
              </a:rPr>
              <a:t>Características</a:t>
            </a:r>
            <a:r>
              <a:rPr lang="en-NZ" sz="2800" dirty="0">
                <a:solidFill>
                  <a:schemeClr val="accent2"/>
                </a:solidFill>
              </a:rPr>
              <a:t> de </a:t>
            </a:r>
            <a:r>
              <a:rPr lang="en-NZ" sz="2800" dirty="0" err="1">
                <a:solidFill>
                  <a:schemeClr val="accent2"/>
                </a:solidFill>
              </a:rPr>
              <a:t>una</a:t>
            </a:r>
            <a:r>
              <a:rPr lang="en-NZ" sz="2800" dirty="0">
                <a:solidFill>
                  <a:schemeClr val="accent2"/>
                </a:solidFill>
              </a:rPr>
              <a:t> Portable Class Library</a:t>
            </a:r>
          </a:p>
        </p:txBody>
      </p:sp>
      <p:sp>
        <p:nvSpPr>
          <p:cNvPr id="5" name="Rectangle 1"/>
          <p:cNvSpPr/>
          <p:nvPr/>
        </p:nvSpPr>
        <p:spPr>
          <a:xfrm>
            <a:off x="711201" y="1772817"/>
            <a:ext cx="6345377" cy="2640723"/>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nSpc>
                <a:spcPct val="120000"/>
              </a:lnSpc>
              <a:buFont typeface="Arial" pitchFamily="34" charset="0"/>
              <a:buChar char="•"/>
            </a:pPr>
            <a:r>
              <a:rPr lang="en-US" altLang="en-US" sz="2400" dirty="0" err="1">
                <a:solidFill>
                  <a:schemeClr val="tx2"/>
                </a:solidFill>
                <a:latin typeface="Segoe UI" panose="020B0502040204020203" pitchFamily="34" charset="0"/>
                <a:cs typeface="Segoe UI" panose="020B0502040204020203" pitchFamily="34" charset="0"/>
              </a:rPr>
              <a:t>Código</a:t>
            </a: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compartido</a:t>
            </a: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centralizado</a:t>
            </a:r>
            <a:endParaRPr lang="en-US" altLang="en-US" sz="2400" dirty="0">
              <a:solidFill>
                <a:schemeClr val="tx2"/>
              </a:solidFill>
              <a:latin typeface="Segoe UI" panose="020B0502040204020203" pitchFamily="34" charset="0"/>
              <a:cs typeface="Segoe UI" panose="020B0502040204020203" pitchFamily="34" charset="0"/>
            </a:endParaRPr>
          </a:p>
          <a:p>
            <a:pPr lvl="1">
              <a:lnSpc>
                <a:spcPct val="120000"/>
              </a:lnSpc>
              <a:buFont typeface="Arial" pitchFamily="34" charset="0"/>
              <a:buChar char="•"/>
            </a:pPr>
            <a:r>
              <a:rPr lang="en-US" altLang="en-US" dirty="0">
                <a:solidFill>
                  <a:schemeClr val="tx2"/>
                </a:solidFill>
                <a:latin typeface="Segoe UI" panose="020B0502040204020203" pitchFamily="34" charset="0"/>
                <a:cs typeface="Segoe UI" panose="020B0502040204020203" pitchFamily="34" charset="0"/>
              </a:rPr>
              <a:t>Se </a:t>
            </a:r>
            <a:r>
              <a:rPr lang="en-US" altLang="en-US" dirty="0" err="1">
                <a:solidFill>
                  <a:schemeClr val="tx2"/>
                </a:solidFill>
                <a:latin typeface="Segoe UI" panose="020B0502040204020203" pitchFamily="34" charset="0"/>
                <a:cs typeface="Segoe UI" panose="020B0502040204020203" pitchFamily="34" charset="0"/>
              </a:rPr>
              <a:t>depura</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igual</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que</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si</a:t>
            </a:r>
            <a:r>
              <a:rPr lang="en-US" altLang="en-US" dirty="0">
                <a:solidFill>
                  <a:schemeClr val="tx2"/>
                </a:solidFill>
                <a:latin typeface="Segoe UI" panose="020B0502040204020203" pitchFamily="34" charset="0"/>
                <a:cs typeface="Segoe UI" panose="020B0502040204020203" pitchFamily="34" charset="0"/>
              </a:rPr>
              <a:t> el </a:t>
            </a:r>
            <a:r>
              <a:rPr lang="en-US" altLang="en-US" dirty="0" err="1">
                <a:solidFill>
                  <a:schemeClr val="tx2"/>
                </a:solidFill>
                <a:latin typeface="Segoe UI" panose="020B0502040204020203" pitchFamily="34" charset="0"/>
                <a:cs typeface="Segoe UI" panose="020B0502040204020203" pitchFamily="34" charset="0"/>
              </a:rPr>
              <a:t>código</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estuviese</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en</a:t>
            </a:r>
            <a:r>
              <a:rPr lang="en-US" altLang="en-US" dirty="0">
                <a:solidFill>
                  <a:schemeClr val="tx2"/>
                </a:solidFill>
                <a:latin typeface="Segoe UI" panose="020B0502040204020203" pitchFamily="34" charset="0"/>
                <a:cs typeface="Segoe UI" panose="020B0502040204020203" pitchFamily="34" charset="0"/>
              </a:rPr>
              <a:t> un Proyecto </a:t>
            </a:r>
            <a:r>
              <a:rPr lang="en-US" altLang="en-US" dirty="0" err="1">
                <a:solidFill>
                  <a:schemeClr val="tx2"/>
                </a:solidFill>
                <a:latin typeface="Segoe UI" panose="020B0502040204020203" pitchFamily="34" charset="0"/>
                <a:cs typeface="Segoe UI" panose="020B0502040204020203" pitchFamily="34" charset="0"/>
              </a:rPr>
              <a:t>específico</a:t>
            </a:r>
            <a:r>
              <a:rPr lang="en-US" altLang="en-US" sz="2400" dirty="0">
                <a:solidFill>
                  <a:schemeClr val="tx2"/>
                </a:solidFill>
                <a:latin typeface="Segoe UI" panose="020B0502040204020203" pitchFamily="34" charset="0"/>
                <a:cs typeface="Segoe UI" panose="020B0502040204020203" pitchFamily="34" charset="0"/>
              </a:rPr>
              <a:t>.</a:t>
            </a:r>
          </a:p>
          <a:p>
            <a:pPr>
              <a:lnSpc>
                <a:spcPct val="120000"/>
              </a:lnSpc>
              <a:buFont typeface="Arial" pitchFamily="34" charset="0"/>
              <a:buChar char="•"/>
            </a:pPr>
            <a:endParaRPr lang="en-US" altLang="en-US" sz="2400" dirty="0">
              <a:solidFill>
                <a:schemeClr val="tx2"/>
              </a:solidFill>
              <a:latin typeface="Segoe UI" panose="020B0502040204020203" pitchFamily="34" charset="0"/>
              <a:cs typeface="Segoe UI" panose="020B0502040204020203" pitchFamily="34" charset="0"/>
            </a:endParaRPr>
          </a:p>
          <a:p>
            <a:pPr>
              <a:lnSpc>
                <a:spcPct val="120000"/>
              </a:lnSpc>
              <a:buFont typeface="Arial" pitchFamily="34" charset="0"/>
              <a:buChar char="•"/>
            </a:pPr>
            <a:r>
              <a:rPr lang="en-US" altLang="en-US" sz="2400" dirty="0" err="1">
                <a:solidFill>
                  <a:schemeClr val="tx2"/>
                </a:solidFill>
                <a:latin typeface="Segoe UI" panose="020B0502040204020203" pitchFamily="34" charset="0"/>
                <a:cs typeface="Segoe UI" panose="020B0502040204020203" pitchFamily="34" charset="0"/>
              </a:rPr>
              <a:t>Compartir</a:t>
            </a:r>
            <a:r>
              <a:rPr lang="en-US" altLang="en-US" sz="2400" dirty="0">
                <a:solidFill>
                  <a:schemeClr val="tx2"/>
                </a:solidFill>
                <a:latin typeface="Segoe UI" panose="020B0502040204020203" pitchFamily="34" charset="0"/>
                <a:cs typeface="Segoe UI" panose="020B0502040204020203" pitchFamily="34" charset="0"/>
              </a:rPr>
              <a:t> Proyecto/Assembly</a:t>
            </a:r>
          </a:p>
          <a:p>
            <a:pPr lvl="1">
              <a:lnSpc>
                <a:spcPct val="120000"/>
              </a:lnSpc>
              <a:buFont typeface="Arial" pitchFamily="34" charset="0"/>
              <a:buChar char="•"/>
            </a:pPr>
            <a:r>
              <a:rPr lang="en-US" altLang="en-US" sz="2400" dirty="0">
                <a:solidFill>
                  <a:schemeClr val="tx2"/>
                </a:solidFill>
                <a:latin typeface="Segoe UI" panose="020B0502040204020203" pitchFamily="34" charset="0"/>
                <a:cs typeface="Segoe UI" panose="020B0502040204020203" pitchFamily="34" charset="0"/>
              </a:rPr>
              <a:t>NuGet</a:t>
            </a: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577" y="1916833"/>
            <a:ext cx="3505200" cy="40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2313046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37452" y="1480906"/>
            <a:ext cx="8229600" cy="656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err="1">
                <a:solidFill>
                  <a:schemeClr val="accent2"/>
                </a:solidFill>
              </a:rPr>
              <a:t>MVVMCross</a:t>
            </a:r>
            <a:r>
              <a:rPr lang="en-US" sz="2800" dirty="0">
                <a:solidFill>
                  <a:schemeClr val="accent2"/>
                </a:solidFill>
              </a:rPr>
              <a:t> &amp; PCL</a:t>
            </a:r>
            <a:endParaRPr lang="it-IT" sz="2800" dirty="0">
              <a:solidFill>
                <a:schemeClr val="accent2"/>
              </a:solidFill>
            </a:endParaRPr>
          </a:p>
        </p:txBody>
      </p:sp>
      <p:sp>
        <p:nvSpPr>
          <p:cNvPr id="5" name="Rectangle 3"/>
          <p:cNvSpPr/>
          <p:nvPr/>
        </p:nvSpPr>
        <p:spPr>
          <a:xfrm>
            <a:off x="3662978" y="2293951"/>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6" name="Rectangle 4"/>
          <p:cNvSpPr/>
          <p:nvPr/>
        </p:nvSpPr>
        <p:spPr>
          <a:xfrm>
            <a:off x="5735961" y="2293951"/>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7" name="Rectangle 5"/>
          <p:cNvSpPr/>
          <p:nvPr/>
        </p:nvSpPr>
        <p:spPr>
          <a:xfrm>
            <a:off x="7808944" y="2309231"/>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cxnSp>
        <p:nvCxnSpPr>
          <p:cNvPr id="8" name="Straight Arrow Connector 6"/>
          <p:cNvCxnSpPr/>
          <p:nvPr/>
        </p:nvCxnSpPr>
        <p:spPr>
          <a:xfrm>
            <a:off x="4783510" y="3205655"/>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4839536" y="2701418"/>
            <a:ext cx="910045" cy="364074"/>
          </a:xfrm>
          <a:prstGeom prst="rect">
            <a:avLst/>
          </a:prstGeom>
          <a:noFill/>
        </p:spPr>
        <p:txBody>
          <a:bodyPr wrap="square" rtlCol="0">
            <a:spAutoFit/>
          </a:bodyPr>
          <a:lstStyle/>
          <a:p>
            <a:r>
              <a:rPr lang="en-US" sz="883" dirty="0" err="1"/>
              <a:t>Propiedades</a:t>
            </a:r>
            <a:endParaRPr lang="en-US" sz="883" dirty="0"/>
          </a:p>
          <a:p>
            <a:r>
              <a:rPr lang="en-US" sz="883" dirty="0" err="1"/>
              <a:t>Comandos</a:t>
            </a:r>
            <a:endParaRPr lang="en-US" sz="883" dirty="0"/>
          </a:p>
        </p:txBody>
      </p:sp>
      <p:cxnSp>
        <p:nvCxnSpPr>
          <p:cNvPr id="11" name="Straight Arrow Connector 8"/>
          <p:cNvCxnSpPr/>
          <p:nvPr/>
        </p:nvCxnSpPr>
        <p:spPr>
          <a:xfrm flipH="1">
            <a:off x="4783510" y="3821947"/>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4783509" y="3821947"/>
            <a:ext cx="952451" cy="364074"/>
          </a:xfrm>
          <a:prstGeom prst="rect">
            <a:avLst/>
          </a:prstGeom>
          <a:noFill/>
        </p:spPr>
        <p:txBody>
          <a:bodyPr wrap="square" rtlCol="0">
            <a:spAutoFit/>
          </a:bodyPr>
          <a:lstStyle/>
          <a:p>
            <a:r>
              <a:rPr lang="en-US" sz="883" dirty="0" err="1"/>
              <a:t>Notifica</a:t>
            </a:r>
            <a:r>
              <a:rPr lang="en-US" sz="883" dirty="0"/>
              <a:t> </a:t>
            </a:r>
            <a:r>
              <a:rPr lang="en-US" sz="883" dirty="0" err="1"/>
              <a:t>cambios</a:t>
            </a:r>
            <a:endParaRPr lang="en-US" sz="883" dirty="0"/>
          </a:p>
        </p:txBody>
      </p:sp>
      <p:cxnSp>
        <p:nvCxnSpPr>
          <p:cNvPr id="13" name="Straight Arrow Connector 10"/>
          <p:cNvCxnSpPr/>
          <p:nvPr/>
        </p:nvCxnSpPr>
        <p:spPr>
          <a:xfrm>
            <a:off x="6800465" y="3485788"/>
            <a:ext cx="896425"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6800465" y="3088115"/>
            <a:ext cx="1064504" cy="771686"/>
          </a:xfrm>
          <a:prstGeom prst="rect">
            <a:avLst/>
          </a:prstGeom>
          <a:noFill/>
        </p:spPr>
        <p:txBody>
          <a:bodyPr wrap="square" rtlCol="0">
            <a:spAutoFit/>
          </a:bodyPr>
          <a:lstStyle/>
          <a:p>
            <a:r>
              <a:rPr lang="en-US" sz="883" dirty="0"/>
              <a:t>C#</a:t>
            </a:r>
          </a:p>
          <a:p>
            <a:endParaRPr lang="en-US" sz="883" dirty="0"/>
          </a:p>
          <a:p>
            <a:endParaRPr lang="en-US" sz="883" dirty="0"/>
          </a:p>
          <a:p>
            <a:endParaRPr lang="en-US" sz="883" dirty="0"/>
          </a:p>
          <a:p>
            <a:r>
              <a:rPr lang="en-US" sz="883" dirty="0"/>
              <a:t>Model</a:t>
            </a:r>
          </a:p>
        </p:txBody>
      </p:sp>
      <p:sp>
        <p:nvSpPr>
          <p:cNvPr id="15" name="Rectangle 12"/>
          <p:cNvSpPr/>
          <p:nvPr/>
        </p:nvSpPr>
        <p:spPr>
          <a:xfrm>
            <a:off x="3775031" y="2406004"/>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6" name="Rectangle 13"/>
          <p:cNvSpPr/>
          <p:nvPr/>
        </p:nvSpPr>
        <p:spPr>
          <a:xfrm>
            <a:off x="3887085" y="2518057"/>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7" name="Rectangle 14"/>
          <p:cNvSpPr/>
          <p:nvPr/>
        </p:nvSpPr>
        <p:spPr>
          <a:xfrm>
            <a:off x="5848014" y="2406004"/>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8" name="Rectangle 15"/>
          <p:cNvSpPr/>
          <p:nvPr/>
        </p:nvSpPr>
        <p:spPr>
          <a:xfrm>
            <a:off x="5960068" y="2518057"/>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9" name="Rectangle 16"/>
          <p:cNvSpPr/>
          <p:nvPr/>
        </p:nvSpPr>
        <p:spPr>
          <a:xfrm>
            <a:off x="7920997" y="2421284"/>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0" name="Rectangle 17"/>
          <p:cNvSpPr/>
          <p:nvPr/>
        </p:nvSpPr>
        <p:spPr>
          <a:xfrm>
            <a:off x="8033050" y="2533337"/>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1" name="Rectangle 18"/>
          <p:cNvSpPr/>
          <p:nvPr/>
        </p:nvSpPr>
        <p:spPr>
          <a:xfrm>
            <a:off x="5735960" y="4941168"/>
            <a:ext cx="3048651" cy="3706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rgbClr val="0070C0"/>
                </a:solidFill>
              </a:rPr>
              <a:t>Cross Platform -</a:t>
            </a:r>
            <a:r>
              <a:rPr lang="en-US" sz="1176" b="1" dirty="0">
                <a:solidFill>
                  <a:srgbClr val="0070C0"/>
                </a:solidFill>
              </a:rPr>
              <a:t>PCL</a:t>
            </a:r>
          </a:p>
        </p:txBody>
      </p:sp>
      <p:sp>
        <p:nvSpPr>
          <p:cNvPr id="22" name="Rectangle 19"/>
          <p:cNvSpPr/>
          <p:nvPr/>
        </p:nvSpPr>
        <p:spPr>
          <a:xfrm>
            <a:off x="3662978" y="4941168"/>
            <a:ext cx="1008479" cy="370611"/>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err="1">
                <a:solidFill>
                  <a:srgbClr val="C00000"/>
                </a:solidFill>
              </a:rPr>
              <a:t>Específico</a:t>
            </a:r>
            <a:r>
              <a:rPr lang="en-US" sz="1100" dirty="0">
                <a:solidFill>
                  <a:srgbClr val="C00000"/>
                </a:solidFill>
              </a:rPr>
              <a:t> de </a:t>
            </a:r>
            <a:r>
              <a:rPr lang="en-US" sz="1100" dirty="0" err="1">
                <a:solidFill>
                  <a:srgbClr val="C00000"/>
                </a:solidFill>
              </a:rPr>
              <a:t>Plataforma</a:t>
            </a:r>
            <a:endParaRPr lang="en-US" sz="1100" dirty="0">
              <a:solidFill>
                <a:srgbClr val="C00000"/>
              </a:solidFill>
            </a:endParaRPr>
          </a:p>
        </p:txBody>
      </p:sp>
    </p:spTree>
    <p:extLst>
      <p:ext uri="{BB962C8B-B14F-4D97-AF65-F5344CB8AC3E}">
        <p14:creationId xmlns:p14="http://schemas.microsoft.com/office/powerpoint/2010/main" val="1062396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16"/>
                                        </p:tgtEl>
                                        <p:attrNameLst>
                                          <p:attrName>fillcolor</p:attrName>
                                        </p:attrNameLst>
                                      </p:cBhvr>
                                      <p:to>
                                        <a:schemeClr val="accent2"/>
                                      </p:to>
                                    </p:animClr>
                                    <p:set>
                                      <p:cBhvr>
                                        <p:cTn id="66" dur="1000" fill="hold"/>
                                        <p:tgtEl>
                                          <p:spTgt spid="16"/>
                                        </p:tgtEl>
                                        <p:attrNameLst>
                                          <p:attrName>fill.type</p:attrName>
                                        </p:attrNameLst>
                                      </p:cBhvr>
                                      <p:to>
                                        <p:strVal val="solid"/>
                                      </p:to>
                                    </p:set>
                                    <p:set>
                                      <p:cBhvr>
                                        <p:cTn id="67" dur="1000" fill="hold"/>
                                        <p:tgtEl>
                                          <p:spTgt spid="16"/>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5"/>
                                        </p:tgtEl>
                                        <p:attrNameLst>
                                          <p:attrName>fillcolor</p:attrName>
                                        </p:attrNameLst>
                                      </p:cBhvr>
                                      <p:to>
                                        <a:schemeClr val="accent2"/>
                                      </p:to>
                                    </p:animClr>
                                    <p:set>
                                      <p:cBhvr>
                                        <p:cTn id="70" dur="1000" fill="hold"/>
                                        <p:tgtEl>
                                          <p:spTgt spid="15"/>
                                        </p:tgtEl>
                                        <p:attrNameLst>
                                          <p:attrName>fill.type</p:attrName>
                                        </p:attrNameLst>
                                      </p:cBhvr>
                                      <p:to>
                                        <p:strVal val="solid"/>
                                      </p:to>
                                    </p:set>
                                    <p:set>
                                      <p:cBhvr>
                                        <p:cTn id="71" dur="1000" fill="hold"/>
                                        <p:tgtEl>
                                          <p:spTgt spid="15"/>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5"/>
                                        </p:tgtEl>
                                        <p:attrNameLst>
                                          <p:attrName>fillcolor</p:attrName>
                                        </p:attrNameLst>
                                      </p:cBhvr>
                                      <p:to>
                                        <a:schemeClr val="accent2"/>
                                      </p:to>
                                    </p:animClr>
                                    <p:set>
                                      <p:cBhvr>
                                        <p:cTn id="74" dur="1000" fill="hold"/>
                                        <p:tgtEl>
                                          <p:spTgt spid="5"/>
                                        </p:tgtEl>
                                        <p:attrNameLst>
                                          <p:attrName>fill.type</p:attrName>
                                        </p:attrNameLst>
                                      </p:cBhvr>
                                      <p:to>
                                        <p:strVal val="solid"/>
                                      </p:to>
                                    </p:set>
                                    <p:set>
                                      <p:cBhvr>
                                        <p:cTn id="75" dur="1000" fill="hold"/>
                                        <p:tgtEl>
                                          <p:spTgt spid="5"/>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1000"/>
                                        <p:tgtEl>
                                          <p:spTgt spid="22"/>
                                        </p:tgtEl>
                                      </p:cBhvr>
                                    </p:animEffect>
                                  </p:childTnLst>
                                </p:cTn>
                              </p:par>
                              <p:par>
                                <p:cTn id="82" presetID="7" presetClass="emph" presetSubtype="2" fill="hold" nodeType="withEffect">
                                  <p:stCondLst>
                                    <p:cond delay="0"/>
                                  </p:stCondLst>
                                  <p:childTnLst>
                                    <p:animClr clrSpc="rgb" dir="cw">
                                      <p:cBhvr>
                                        <p:cTn id="83" dur="1000" fill="hold"/>
                                        <p:tgtEl>
                                          <p:spTgt spid="16"/>
                                        </p:tgtEl>
                                        <p:attrNameLst>
                                          <p:attrName>stroke.color</p:attrName>
                                        </p:attrNameLst>
                                      </p:cBhvr>
                                      <p:to>
                                        <a:srgbClr val="6F2927"/>
                                      </p:to>
                                    </p:animClr>
                                    <p:set>
                                      <p:cBhvr>
                                        <p:cTn id="84" dur="1000" fill="hold"/>
                                        <p:tgtEl>
                                          <p:spTgt spid="16"/>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5"/>
                                        </p:tgtEl>
                                        <p:attrNameLst>
                                          <p:attrName>stroke.color</p:attrName>
                                        </p:attrNameLst>
                                      </p:cBhvr>
                                      <p:to>
                                        <a:srgbClr val="6F2927"/>
                                      </p:to>
                                    </p:animClr>
                                    <p:set>
                                      <p:cBhvr>
                                        <p:cTn id="87" dur="1000" fill="hold"/>
                                        <p:tgtEl>
                                          <p:spTgt spid="15"/>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5"/>
                                        </p:tgtEl>
                                        <p:attrNameLst>
                                          <p:attrName>stroke.color</p:attrName>
                                        </p:attrNameLst>
                                      </p:cBhvr>
                                      <p:to>
                                        <a:srgbClr val="6F2927"/>
                                      </p:to>
                                    </p:animClr>
                                    <p:set>
                                      <p:cBhvr>
                                        <p:cTn id="90" dur="1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8000" y="760096"/>
            <a:ext cx="9702800" cy="3646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err="1">
                <a:solidFill>
                  <a:schemeClr val="accent2"/>
                </a:solidFill>
              </a:rPr>
              <a:t>INotifyPropertyChanged</a:t>
            </a:r>
            <a:endParaRPr lang="en-US" sz="2800" dirty="0">
              <a:solidFill>
                <a:schemeClr val="accent2"/>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701801"/>
            <a:ext cx="7010400" cy="2630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3695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8001" y="588357"/>
            <a:ext cx="10029263"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err="1">
                <a:solidFill>
                  <a:schemeClr val="accent2"/>
                </a:solidFill>
              </a:rPr>
              <a:t>Propriedad</a:t>
            </a:r>
            <a:r>
              <a:rPr lang="en-US" sz="2800" dirty="0">
                <a:solidFill>
                  <a:schemeClr val="accent2"/>
                </a:solidFill>
              </a:rPr>
              <a:t> </a:t>
            </a:r>
            <a:r>
              <a:rPr lang="en-US" sz="2800" dirty="0" err="1">
                <a:solidFill>
                  <a:schemeClr val="accent2"/>
                </a:solidFill>
              </a:rPr>
              <a:t>típica</a:t>
            </a:r>
            <a:r>
              <a:rPr lang="en-US" sz="2800" dirty="0">
                <a:solidFill>
                  <a:schemeClr val="accent2"/>
                </a:solidFill>
              </a:rPr>
              <a:t> </a:t>
            </a:r>
            <a:r>
              <a:rPr lang="en-US" sz="2800" dirty="0" err="1">
                <a:solidFill>
                  <a:schemeClr val="accent2"/>
                </a:solidFill>
              </a:rPr>
              <a:t>en</a:t>
            </a:r>
            <a:r>
              <a:rPr lang="en-US" sz="2800" dirty="0">
                <a:solidFill>
                  <a:schemeClr val="accent2"/>
                </a:solidFill>
              </a:rPr>
              <a:t> la </a:t>
            </a:r>
            <a:r>
              <a:rPr lang="en-US" sz="2800" dirty="0" err="1">
                <a:solidFill>
                  <a:schemeClr val="accent2"/>
                </a:solidFill>
              </a:rPr>
              <a:t>ViewModel</a:t>
            </a:r>
            <a:endParaRPr lang="en-US" sz="2800" dirty="0">
              <a:solidFill>
                <a:schemeClr val="accent2"/>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1397001"/>
            <a:ext cx="8415447" cy="2088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87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65360" y="401955"/>
            <a:ext cx="7945441" cy="3591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800" dirty="0">
                <a:solidFill>
                  <a:schemeClr val="accent2"/>
                </a:solidFill>
              </a:rPr>
              <a:t>Binding </a:t>
            </a:r>
            <a:r>
              <a:rPr lang="en-GB" sz="2800" dirty="0" err="1">
                <a:solidFill>
                  <a:schemeClr val="accent2"/>
                </a:solidFill>
              </a:rPr>
              <a:t>OneWay</a:t>
            </a:r>
            <a:endParaRPr lang="en-US" sz="2800" dirty="0">
              <a:solidFill>
                <a:schemeClr val="accent2"/>
              </a:solidFill>
            </a:endParaRPr>
          </a:p>
        </p:txBody>
      </p:sp>
      <p:sp>
        <p:nvSpPr>
          <p:cNvPr id="5" name="Rectangle 4"/>
          <p:cNvSpPr/>
          <p:nvPr/>
        </p:nvSpPr>
        <p:spPr>
          <a:xfrm>
            <a:off x="7305919" y="1412776"/>
            <a:ext cx="2880320" cy="3168352"/>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b="1" dirty="0" err="1"/>
              <a:t>PersonViewModel</a:t>
            </a:r>
            <a:endParaRPr lang="en-US" sz="2400" b="1" dirty="0"/>
          </a:p>
        </p:txBody>
      </p:sp>
      <p:sp>
        <p:nvSpPr>
          <p:cNvPr id="6" name="Rectangle 5"/>
          <p:cNvSpPr/>
          <p:nvPr/>
        </p:nvSpPr>
        <p:spPr>
          <a:xfrm>
            <a:off x="7737967" y="2060848"/>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FirstName</a:t>
            </a:r>
            <a:endParaRPr lang="en-US" b="1" dirty="0"/>
          </a:p>
        </p:txBody>
      </p:sp>
      <p:sp>
        <p:nvSpPr>
          <p:cNvPr id="7" name="Rectangle 6"/>
          <p:cNvSpPr/>
          <p:nvPr/>
        </p:nvSpPr>
        <p:spPr>
          <a:xfrm>
            <a:off x="7737967" y="2861320"/>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LastName</a:t>
            </a:r>
            <a:endParaRPr lang="en-US" b="1" dirty="0"/>
          </a:p>
        </p:txBody>
      </p:sp>
      <p:sp>
        <p:nvSpPr>
          <p:cNvPr id="8" name="Rectangle 7"/>
          <p:cNvSpPr/>
          <p:nvPr/>
        </p:nvSpPr>
        <p:spPr>
          <a:xfrm>
            <a:off x="7737967" y="3645024"/>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DateOfBirth</a:t>
            </a:r>
            <a:endParaRPr lang="en-US" b="1"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361" y="1049090"/>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9"/>
          <p:cNvSpPr/>
          <p:nvPr/>
        </p:nvSpPr>
        <p:spPr>
          <a:xfrm>
            <a:off x="2625399" y="1772816"/>
            <a:ext cx="1584176" cy="2664296"/>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1200" dirty="0">
                <a:solidFill>
                  <a:srgbClr val="FFC000"/>
                </a:solidFill>
                <a:latin typeface="Segoe WP" pitchFamily="34" charset="0"/>
                <a:cs typeface="Segoe WP" pitchFamily="34" charset="0"/>
              </a:rPr>
              <a:t>First Name</a:t>
            </a:r>
          </a:p>
          <a:p>
            <a:r>
              <a:rPr lang="en-GB" dirty="0">
                <a:latin typeface="Segoe WP" pitchFamily="34" charset="0"/>
                <a:cs typeface="Segoe WP" pitchFamily="34" charset="0"/>
              </a:rPr>
              <a:t>Jon</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Last Name</a:t>
            </a:r>
          </a:p>
          <a:p>
            <a:r>
              <a:rPr lang="en-GB" dirty="0">
                <a:latin typeface="Segoe WP" pitchFamily="34" charset="0"/>
                <a:cs typeface="Segoe WP" pitchFamily="34" charset="0"/>
              </a:rPr>
              <a:t>Doe</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Date of birth</a:t>
            </a:r>
            <a:endParaRPr lang="en-GB" dirty="0">
              <a:solidFill>
                <a:srgbClr val="FFC000"/>
              </a:solidFill>
              <a:latin typeface="Segoe WP" pitchFamily="34" charset="0"/>
              <a:cs typeface="Segoe WP" pitchFamily="34" charset="0"/>
            </a:endParaRPr>
          </a:p>
          <a:p>
            <a:r>
              <a:rPr lang="en-GB" dirty="0">
                <a:latin typeface="Segoe WP" pitchFamily="34" charset="0"/>
                <a:cs typeface="Segoe WP" pitchFamily="34" charset="0"/>
              </a:rPr>
              <a:t>12/07/1989</a:t>
            </a:r>
            <a:endParaRPr lang="en-US" dirty="0">
              <a:latin typeface="Segoe WP" pitchFamily="34" charset="0"/>
              <a:cs typeface="Segoe WP" pitchFamily="34" charset="0"/>
            </a:endParaRPr>
          </a:p>
        </p:txBody>
      </p:sp>
      <p:cxnSp>
        <p:nvCxnSpPr>
          <p:cNvPr id="12" name="Straight Arrow Connector 11"/>
          <p:cNvCxnSpPr/>
          <p:nvPr/>
        </p:nvCxnSpPr>
        <p:spPr>
          <a:xfrm flipH="1" flipV="1">
            <a:off x="3384547" y="2204865"/>
            <a:ext cx="4209405" cy="180020"/>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3"/>
          <p:cNvCxnSpPr/>
          <p:nvPr/>
        </p:nvCxnSpPr>
        <p:spPr>
          <a:xfrm flipH="1" flipV="1">
            <a:off x="3384547" y="2924945"/>
            <a:ext cx="4209404" cy="260412"/>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4"/>
          <p:cNvCxnSpPr/>
          <p:nvPr/>
        </p:nvCxnSpPr>
        <p:spPr>
          <a:xfrm flipH="1" flipV="1">
            <a:off x="3993551" y="3645024"/>
            <a:ext cx="3600400" cy="360040"/>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8813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760095"/>
            <a:ext cx="9601200" cy="433439"/>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accent2"/>
                </a:solidFill>
              </a:rPr>
              <a:t>UI Syntax</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563" y="1347615"/>
            <a:ext cx="3638551"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563" y="2200649"/>
            <a:ext cx="4248151"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563" y="3518124"/>
            <a:ext cx="4667251"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200" y="125431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http://www.lifepics.com/images/Content/android-ic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437" y="2283799"/>
            <a:ext cx="6590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435" y="3445527"/>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3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11200" y="760095"/>
            <a:ext cx="9499600" cy="435259"/>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dirty="0">
                <a:solidFill>
                  <a:schemeClr val="accent2"/>
                </a:solidFill>
              </a:rPr>
              <a:t>Two Way Binding</a:t>
            </a:r>
            <a:endParaRPr lang="en-US" dirty="0">
              <a:solidFill>
                <a:schemeClr val="accent2"/>
              </a:solidFill>
            </a:endParaRPr>
          </a:p>
        </p:txBody>
      </p:sp>
      <p:sp>
        <p:nvSpPr>
          <p:cNvPr id="5" name="Rectangle 4"/>
          <p:cNvSpPr/>
          <p:nvPr/>
        </p:nvSpPr>
        <p:spPr>
          <a:xfrm>
            <a:off x="7330480" y="1771419"/>
            <a:ext cx="2880320" cy="3168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b="1" dirty="0" err="1"/>
              <a:t>PersonViewModel</a:t>
            </a:r>
            <a:endParaRPr lang="en-US" sz="2400" b="1" dirty="0"/>
          </a:p>
        </p:txBody>
      </p:sp>
      <p:sp>
        <p:nvSpPr>
          <p:cNvPr id="6" name="Rectangle 5"/>
          <p:cNvSpPr/>
          <p:nvPr/>
        </p:nvSpPr>
        <p:spPr>
          <a:xfrm>
            <a:off x="7762528" y="2419491"/>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FirstName</a:t>
            </a:r>
            <a:endParaRPr lang="en-US" b="1" dirty="0"/>
          </a:p>
        </p:txBody>
      </p:sp>
      <p:sp>
        <p:nvSpPr>
          <p:cNvPr id="7" name="Rectangle 6"/>
          <p:cNvSpPr/>
          <p:nvPr/>
        </p:nvSpPr>
        <p:spPr>
          <a:xfrm>
            <a:off x="7762528" y="3219963"/>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LastName</a:t>
            </a:r>
            <a:endParaRPr lang="en-US" b="1" dirty="0"/>
          </a:p>
        </p:txBody>
      </p:sp>
      <p:sp>
        <p:nvSpPr>
          <p:cNvPr id="8" name="Rectangle 7"/>
          <p:cNvSpPr/>
          <p:nvPr/>
        </p:nvSpPr>
        <p:spPr>
          <a:xfrm>
            <a:off x="7762528" y="4003667"/>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DateOfBirth</a:t>
            </a:r>
            <a:endParaRPr lang="en-US" b="1"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922" y="1407732"/>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9"/>
          <p:cNvSpPr/>
          <p:nvPr/>
        </p:nvSpPr>
        <p:spPr>
          <a:xfrm>
            <a:off x="2649960" y="2044197"/>
            <a:ext cx="1584176" cy="2751559"/>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1200" dirty="0">
                <a:solidFill>
                  <a:srgbClr val="FFC000"/>
                </a:solidFill>
                <a:latin typeface="Segoe WP" pitchFamily="34" charset="0"/>
                <a:cs typeface="Segoe WP" pitchFamily="34" charset="0"/>
              </a:rPr>
              <a:t>First Name</a:t>
            </a:r>
          </a:p>
          <a:p>
            <a:r>
              <a:rPr lang="en-GB" dirty="0">
                <a:latin typeface="Segoe WP" pitchFamily="34" charset="0"/>
                <a:cs typeface="Segoe WP" pitchFamily="34" charset="0"/>
              </a:rPr>
              <a:t>Jon</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Last Name</a:t>
            </a:r>
          </a:p>
          <a:p>
            <a:r>
              <a:rPr lang="en-GB" dirty="0">
                <a:latin typeface="Segoe WP" pitchFamily="34" charset="0"/>
                <a:cs typeface="Segoe WP" pitchFamily="34" charset="0"/>
              </a:rPr>
              <a:t>Doe</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Date of birth</a:t>
            </a:r>
            <a:endParaRPr lang="en-GB" dirty="0">
              <a:solidFill>
                <a:srgbClr val="FFC000"/>
              </a:solidFill>
              <a:latin typeface="Segoe WP" pitchFamily="34" charset="0"/>
              <a:cs typeface="Segoe WP" pitchFamily="34" charset="0"/>
            </a:endParaRPr>
          </a:p>
          <a:p>
            <a:r>
              <a:rPr lang="en-GB" dirty="0">
                <a:latin typeface="Segoe WP" pitchFamily="34" charset="0"/>
                <a:cs typeface="Segoe WP" pitchFamily="34" charset="0"/>
              </a:rPr>
              <a:t>12/07/1989</a:t>
            </a:r>
            <a:endParaRPr lang="en-US" dirty="0">
              <a:latin typeface="Segoe WP" pitchFamily="34" charset="0"/>
              <a:cs typeface="Segoe WP" pitchFamily="34" charset="0"/>
            </a:endParaRPr>
          </a:p>
        </p:txBody>
      </p:sp>
      <p:sp>
        <p:nvSpPr>
          <p:cNvPr id="12" name="Rectangle 8"/>
          <p:cNvSpPr/>
          <p:nvPr/>
        </p:nvSpPr>
        <p:spPr>
          <a:xfrm>
            <a:off x="2649960" y="2315763"/>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1"/>
          <p:cNvCxnSpPr/>
          <p:nvPr/>
        </p:nvCxnSpPr>
        <p:spPr>
          <a:xfrm flipH="1" flipV="1">
            <a:off x="3409108" y="2563507"/>
            <a:ext cx="4209405" cy="180020"/>
          </a:xfrm>
          <a:prstGeom prst="straightConnector1">
            <a:avLst/>
          </a:prstGeom>
          <a:ln w="38100">
            <a:headEnd type="arrow"/>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3409109" y="3283587"/>
            <a:ext cx="4209404" cy="260412"/>
          </a:xfrm>
          <a:prstGeom prst="straightConnector1">
            <a:avLst/>
          </a:prstGeom>
          <a:ln w="38100">
            <a:headEnd type="arrow"/>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4018112" y="4003667"/>
            <a:ext cx="3600400" cy="360040"/>
          </a:xfrm>
          <a:prstGeom prst="straightConnector1">
            <a:avLst/>
          </a:prstGeom>
          <a:ln w="38100">
            <a:headEnd type="arrow"/>
            <a:tailEnd type="arrow"/>
          </a:ln>
        </p:spPr>
        <p:style>
          <a:lnRef idx="1">
            <a:schemeClr val="accent2"/>
          </a:lnRef>
          <a:fillRef idx="0">
            <a:schemeClr val="accent2"/>
          </a:fillRef>
          <a:effectRef idx="0">
            <a:schemeClr val="accent2"/>
          </a:effectRef>
          <a:fontRef idx="minor">
            <a:schemeClr val="tx1"/>
          </a:fontRef>
        </p:style>
      </p:cxnSp>
      <p:sp>
        <p:nvSpPr>
          <p:cNvPr id="16" name="Rectangle 15"/>
          <p:cNvSpPr/>
          <p:nvPr/>
        </p:nvSpPr>
        <p:spPr>
          <a:xfrm>
            <a:off x="2649960" y="3016793"/>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2643552" y="3755923"/>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4474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8000" y="645358"/>
            <a:ext cx="9582981" cy="4477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chemeClr val="accent2"/>
                </a:solidFill>
              </a:rPr>
              <a:t>UI Syntax</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657" y="2200649"/>
            <a:ext cx="4248151"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656" y="3518124"/>
            <a:ext cx="4667251"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826" y="1275608"/>
            <a:ext cx="49053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504" y="116801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http://www.lifepics.com/images/Content/android-ic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514" y="2283799"/>
            <a:ext cx="6590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512" y="3445527"/>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p:nvPr/>
        </p:nvSpPr>
        <p:spPr>
          <a:xfrm>
            <a:off x="4934992" y="1419623"/>
            <a:ext cx="1440160" cy="468396"/>
          </a:xfrm>
          <a:prstGeom prst="rect">
            <a:avLst/>
          </a:prstGeom>
          <a:noFill/>
          <a:ln w="38100">
            <a:solidFill>
              <a:srgbClr val="FFC000"/>
            </a:solidFill>
          </a:ln>
          <a:effectLst>
            <a:glow rad="139700">
              <a:schemeClr val="accent6">
                <a:satMod val="175000"/>
                <a:alpha val="40000"/>
              </a:schemeClr>
            </a:glow>
            <a:outerShdw blurRad="40000" dist="20000" dir="5400000" rotWithShape="0">
              <a:srgbClr val="000000">
                <a:alpha val="38000"/>
              </a:s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032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smtClean="0">
                <a:solidFill>
                  <a:schemeClr val="bg2">
                    <a:lumMod val="25000"/>
                  </a:schemeClr>
                </a:solidFill>
              </a:rPr>
              <a:t>Developer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a:t>
            </a:r>
            <a:r>
              <a:rPr lang="en-US" sz="2745" dirty="0" smtClean="0">
                <a:solidFill>
                  <a:schemeClr val="bg2">
                    <a:lumMod val="25000"/>
                  </a:schemeClr>
                </a:solidFill>
              </a:rPr>
              <a:t>Development</a:t>
            </a:r>
          </a:p>
          <a:p>
            <a:r>
              <a:rPr lang="en-US" sz="2745" dirty="0" smtClean="0">
                <a:solidFill>
                  <a:schemeClr val="bg2">
                    <a:lumMod val="25000"/>
                  </a:schemeClr>
                </a:solidFill>
              </a:rPr>
              <a:t>Xamarin Certified Developer</a:t>
            </a:r>
            <a:endParaRPr lang="en-US" sz="2745" dirty="0">
              <a:solidFill>
                <a:schemeClr val="bg2">
                  <a:lumMod val="25000"/>
                </a:schemeClr>
              </a:solidFill>
            </a:endParaRP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Nuestra</a:t>
            </a:r>
            <a:r>
              <a:rPr lang="en-US" dirty="0" smtClean="0"/>
              <a:t> </a:t>
            </a:r>
            <a:r>
              <a:rPr lang="en-US" dirty="0" err="1" smtClean="0"/>
              <a:t>primera</a:t>
            </a:r>
            <a:r>
              <a:rPr lang="en-US" dirty="0" smtClean="0"/>
              <a:t> App </a:t>
            </a:r>
            <a:r>
              <a:rPr lang="en-US" dirty="0" err="1" smtClean="0"/>
              <a:t>multiplataforma</a:t>
            </a:r>
            <a:endParaRPr lang="en-US" dirty="0"/>
          </a:p>
        </p:txBody>
      </p:sp>
    </p:spTree>
    <p:extLst>
      <p:ext uri="{BB962C8B-B14F-4D97-AF65-F5344CB8AC3E}">
        <p14:creationId xmlns:p14="http://schemas.microsoft.com/office/powerpoint/2010/main" val="387702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9"/>
            <a:ext cx="9398000" cy="1143000"/>
          </a:xfrm>
        </p:spPr>
        <p:txBody>
          <a:bodyPr>
            <a:normAutofit/>
          </a:bodyPr>
          <a:lstStyle/>
          <a:p>
            <a:pPr algn="l"/>
            <a:r>
              <a:rPr lang="en-GB" sz="2800" dirty="0">
                <a:solidFill>
                  <a:schemeClr val="accent2"/>
                </a:solidFill>
              </a:rPr>
              <a:t>Value Conversion</a:t>
            </a:r>
            <a:endParaRPr lang="en-US" sz="2800" dirty="0">
              <a:solidFill>
                <a:schemeClr val="accent2"/>
              </a:solidFill>
            </a:endParaRPr>
          </a:p>
        </p:txBody>
      </p:sp>
      <p:sp>
        <p:nvSpPr>
          <p:cNvPr id="5" name="Rectangle 4"/>
          <p:cNvSpPr/>
          <p:nvPr/>
        </p:nvSpPr>
        <p:spPr>
          <a:xfrm>
            <a:off x="7327953" y="2280519"/>
            <a:ext cx="2880320" cy="3168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b="1" dirty="0" err="1"/>
              <a:t>PersonViewModel</a:t>
            </a:r>
            <a:endParaRPr lang="en-US" sz="2400" b="1" dirty="0"/>
          </a:p>
        </p:txBody>
      </p:sp>
      <p:sp>
        <p:nvSpPr>
          <p:cNvPr id="6" name="Rectangle 5"/>
          <p:cNvSpPr/>
          <p:nvPr/>
        </p:nvSpPr>
        <p:spPr>
          <a:xfrm>
            <a:off x="7760001" y="2928591"/>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FirstName</a:t>
            </a:r>
            <a:endParaRPr lang="en-US" b="1" dirty="0"/>
          </a:p>
        </p:txBody>
      </p:sp>
      <p:sp>
        <p:nvSpPr>
          <p:cNvPr id="7" name="Rectangle 6"/>
          <p:cNvSpPr/>
          <p:nvPr/>
        </p:nvSpPr>
        <p:spPr>
          <a:xfrm>
            <a:off x="7760001" y="3729063"/>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LastName</a:t>
            </a:r>
            <a:endParaRPr lang="en-US" b="1" dirty="0"/>
          </a:p>
        </p:txBody>
      </p:sp>
      <p:sp>
        <p:nvSpPr>
          <p:cNvPr id="8" name="Rectangle 7"/>
          <p:cNvSpPr/>
          <p:nvPr/>
        </p:nvSpPr>
        <p:spPr>
          <a:xfrm>
            <a:off x="7760001" y="4512767"/>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DateOfBirth</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395" y="1916832"/>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647433" y="2640559"/>
            <a:ext cx="1584176" cy="2664296"/>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1200" dirty="0">
                <a:solidFill>
                  <a:srgbClr val="FFC000"/>
                </a:solidFill>
                <a:latin typeface="Segoe WP" pitchFamily="34" charset="0"/>
                <a:cs typeface="Segoe WP" pitchFamily="34" charset="0"/>
              </a:rPr>
              <a:t>First Name</a:t>
            </a:r>
          </a:p>
          <a:p>
            <a:r>
              <a:rPr lang="en-GB" dirty="0">
                <a:latin typeface="Segoe WP" pitchFamily="34" charset="0"/>
                <a:cs typeface="Segoe WP" pitchFamily="34" charset="0"/>
              </a:rPr>
              <a:t>Jon</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Last Name</a:t>
            </a:r>
          </a:p>
          <a:p>
            <a:r>
              <a:rPr lang="en-GB" dirty="0">
                <a:latin typeface="Segoe WP" pitchFamily="34" charset="0"/>
                <a:cs typeface="Segoe WP" pitchFamily="34" charset="0"/>
              </a:rPr>
              <a:t>Doe</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Age</a:t>
            </a:r>
            <a:endParaRPr lang="en-GB" dirty="0">
              <a:solidFill>
                <a:srgbClr val="FFC000"/>
              </a:solidFill>
              <a:latin typeface="Segoe WP" pitchFamily="34" charset="0"/>
              <a:cs typeface="Segoe WP" pitchFamily="34" charset="0"/>
            </a:endParaRPr>
          </a:p>
          <a:p>
            <a:r>
              <a:rPr lang="en-GB" dirty="0">
                <a:latin typeface="Segoe WP" pitchFamily="34" charset="0"/>
                <a:cs typeface="Segoe WP" pitchFamily="34" charset="0"/>
              </a:rPr>
              <a:t>24</a:t>
            </a:r>
            <a:endParaRPr lang="en-US" dirty="0">
              <a:latin typeface="Segoe WP" pitchFamily="34" charset="0"/>
              <a:cs typeface="Segoe WP" pitchFamily="34" charset="0"/>
            </a:endParaRPr>
          </a:p>
        </p:txBody>
      </p:sp>
      <p:cxnSp>
        <p:nvCxnSpPr>
          <p:cNvPr id="12" name="Straight Arrow Connector 11"/>
          <p:cNvCxnSpPr/>
          <p:nvPr/>
        </p:nvCxnSpPr>
        <p:spPr>
          <a:xfrm flipH="1" flipV="1">
            <a:off x="3406582" y="3072607"/>
            <a:ext cx="4209405" cy="180020"/>
          </a:xfrm>
          <a:prstGeom prst="straightConnector1">
            <a:avLst/>
          </a:prstGeom>
          <a:ln w="38100">
            <a:solidFill>
              <a:schemeClr val="accent2"/>
            </a:solidFill>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3406582" y="3792687"/>
            <a:ext cx="4209404" cy="260412"/>
          </a:xfrm>
          <a:prstGeom prst="straightConnector1">
            <a:avLst/>
          </a:prstGeom>
          <a:ln w="38100">
            <a:solidFill>
              <a:schemeClr val="accent2"/>
            </a:solidFill>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3406582" y="4512767"/>
            <a:ext cx="4209404" cy="360040"/>
          </a:xfrm>
          <a:prstGeom prst="straightConnector1">
            <a:avLst/>
          </a:prstGeom>
          <a:ln w="38100">
            <a:solidFill>
              <a:schemeClr val="accent2"/>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4807673" y="4692785"/>
            <a:ext cx="1843646" cy="369332"/>
          </a:xfrm>
          <a:prstGeom prst="rect">
            <a:avLst/>
          </a:prstGeom>
          <a:noFill/>
        </p:spPr>
        <p:txBody>
          <a:bodyPr wrap="none" rtlCol="0">
            <a:spAutoFit/>
          </a:bodyPr>
          <a:lstStyle/>
          <a:p>
            <a:r>
              <a:rPr lang="en-GB" dirty="0"/>
              <a:t>“Age” Conversion</a:t>
            </a:r>
            <a:endParaRPr lang="en-US" dirty="0"/>
          </a:p>
        </p:txBody>
      </p:sp>
    </p:spTree>
    <p:extLst>
      <p:ext uri="{BB962C8B-B14F-4D97-AF65-F5344CB8AC3E}">
        <p14:creationId xmlns:p14="http://schemas.microsoft.com/office/powerpoint/2010/main" val="261697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4639"/>
            <a:ext cx="9804400" cy="1143000"/>
          </a:xfrm>
        </p:spPr>
        <p:txBody>
          <a:bodyPr>
            <a:normAutofit/>
          </a:bodyPr>
          <a:lstStyle/>
          <a:p>
            <a:pPr algn="l"/>
            <a:r>
              <a:rPr lang="en-US" sz="2800" dirty="0" err="1">
                <a:solidFill>
                  <a:schemeClr val="accent2"/>
                </a:solidFill>
              </a:rPr>
              <a:t>IMvxValueConverter</a:t>
            </a:r>
            <a:endParaRPr lang="en-US" sz="2800" dirty="0">
              <a:solidFill>
                <a:schemeClr val="accent2"/>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893765"/>
            <a:ext cx="5245099" cy="4567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16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9"/>
            <a:ext cx="9906000" cy="1143000"/>
          </a:xfrm>
        </p:spPr>
        <p:txBody>
          <a:bodyPr>
            <a:normAutofit/>
          </a:bodyPr>
          <a:lstStyle/>
          <a:p>
            <a:pPr algn="l"/>
            <a:r>
              <a:rPr lang="en-US" sz="2800" dirty="0" err="1">
                <a:solidFill>
                  <a:schemeClr val="accent2"/>
                </a:solidFill>
              </a:rPr>
              <a:t>AgeValueConverter</a:t>
            </a:r>
            <a:endParaRPr lang="en-US" sz="2800" dirty="0">
              <a:solidFill>
                <a:schemeClr val="accent2"/>
              </a:solidFill>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17639"/>
            <a:ext cx="6705600" cy="3319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55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757" y="274639"/>
            <a:ext cx="9878044" cy="1143000"/>
          </a:xfrm>
        </p:spPr>
        <p:txBody>
          <a:bodyPr>
            <a:normAutofit/>
          </a:bodyPr>
          <a:lstStyle/>
          <a:p>
            <a:pPr algn="l"/>
            <a:r>
              <a:rPr lang="en-US" sz="2800" dirty="0">
                <a:solidFill>
                  <a:schemeClr val="accent2"/>
                </a:solidFill>
              </a:rPr>
              <a:t>UI Syntax</a:t>
            </a:r>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3940176"/>
            <a:ext cx="7067551"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7" y="1423839"/>
            <a:ext cx="514350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8" y="2788169"/>
            <a:ext cx="572452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756" y="139000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2778"/>
                                        </p:tgtEl>
                                        <p:attrNameLst>
                                          <p:attrName>style.visibility</p:attrName>
                                        </p:attrNameLst>
                                      </p:cBhvr>
                                      <p:to>
                                        <p:strVal val="visible"/>
                                      </p:to>
                                    </p:set>
                                    <p:animEffect transition="in" filter="fade">
                                      <p:cBhvr>
                                        <p:cTn id="10" dur="500"/>
                                        <p:tgtEl>
                                          <p:spTgt spid="327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779"/>
                                        </p:tgtEl>
                                        <p:attrNameLst>
                                          <p:attrName>style.visibility</p:attrName>
                                        </p:attrNameLst>
                                      </p:cBhvr>
                                      <p:to>
                                        <p:strVal val="visible"/>
                                      </p:to>
                                    </p:set>
                                    <p:animEffect transition="in" filter="fade">
                                      <p:cBhvr>
                                        <p:cTn id="15" dur="500"/>
                                        <p:tgtEl>
                                          <p:spTgt spid="327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771"/>
                                        </p:tgtEl>
                                        <p:attrNameLst>
                                          <p:attrName>style.visibility</p:attrName>
                                        </p:attrNameLst>
                                      </p:cBhvr>
                                      <p:to>
                                        <p:strVal val="visible"/>
                                      </p:to>
                                    </p:set>
                                    <p:animEffect transition="in" filter="fade">
                                      <p:cBhvr>
                                        <p:cTn id="20"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629" y="274639"/>
            <a:ext cx="9590171" cy="1143000"/>
          </a:xfrm>
        </p:spPr>
        <p:txBody>
          <a:bodyPr>
            <a:normAutofit/>
          </a:bodyPr>
          <a:lstStyle/>
          <a:p>
            <a:pPr algn="l"/>
            <a:r>
              <a:rPr lang="en-US" sz="2800" dirty="0">
                <a:solidFill>
                  <a:schemeClr val="accent2"/>
                </a:solidFill>
              </a:rPr>
              <a:t>UI Syntax</a:t>
            </a:r>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959" y="1803401"/>
            <a:ext cx="5695951" cy="1047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961" y="3333284"/>
            <a:ext cx="47625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http://www.lifepics.com/images/Content/android-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1" y="1947416"/>
            <a:ext cx="6590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629" y="3315568"/>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853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2772"/>
                                        </p:tgtEl>
                                        <p:attrNameLst>
                                          <p:attrName>style.visibility</p:attrName>
                                        </p:attrNameLst>
                                      </p:cBhvr>
                                      <p:to>
                                        <p:strVal val="visible"/>
                                      </p:to>
                                    </p:set>
                                    <p:animEffect transition="in" filter="fade">
                                      <p:cBhvr>
                                        <p:cTn id="10" dur="500"/>
                                        <p:tgtEl>
                                          <p:spTgt spid="327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2775"/>
                                        </p:tgtEl>
                                        <p:attrNameLst>
                                          <p:attrName>style.visibility</p:attrName>
                                        </p:attrNameLst>
                                      </p:cBhvr>
                                      <p:to>
                                        <p:strVal val="visible"/>
                                      </p:to>
                                    </p:set>
                                    <p:animEffect transition="in" filter="fade">
                                      <p:cBhvr>
                                        <p:cTn id="18" dur="500"/>
                                        <p:tgtEl>
                                          <p:spTgt spid="32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Converters</a:t>
            </a:r>
            <a:endParaRPr lang="en-US" dirty="0"/>
          </a:p>
        </p:txBody>
      </p:sp>
    </p:spTree>
    <p:extLst>
      <p:ext uri="{BB962C8B-B14F-4D97-AF65-F5344CB8AC3E}">
        <p14:creationId xmlns:p14="http://schemas.microsoft.com/office/powerpoint/2010/main" val="419829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519917" y="2564904"/>
            <a:ext cx="2880320" cy="17281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err="1"/>
              <a:t>MyViewModel</a:t>
            </a:r>
            <a:endParaRPr lang="en-US" dirty="0"/>
          </a:p>
        </p:txBody>
      </p:sp>
      <p:sp>
        <p:nvSpPr>
          <p:cNvPr id="15" name="Rectangle 14"/>
          <p:cNvSpPr/>
          <p:nvPr/>
        </p:nvSpPr>
        <p:spPr>
          <a:xfrm>
            <a:off x="4896181" y="4088356"/>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600" dirty="0" err="1"/>
              <a:t>Necesita</a:t>
            </a:r>
            <a:r>
              <a:rPr lang="en-GB" sz="1600" dirty="0"/>
              <a:t> </a:t>
            </a:r>
            <a:r>
              <a:rPr lang="en-GB" sz="1600" dirty="0" err="1"/>
              <a:t>Localización</a:t>
            </a:r>
            <a:endParaRPr lang="en-US" sz="1600" dirty="0"/>
          </a:p>
        </p:txBody>
      </p:sp>
      <p:sp>
        <p:nvSpPr>
          <p:cNvPr id="16" name="Rectangle 15"/>
          <p:cNvSpPr/>
          <p:nvPr/>
        </p:nvSpPr>
        <p:spPr>
          <a:xfrm>
            <a:off x="4896181" y="2390527"/>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err="1"/>
              <a:t>Necesita</a:t>
            </a:r>
            <a:r>
              <a:rPr lang="en-GB" dirty="0"/>
              <a:t> SQL</a:t>
            </a:r>
            <a:endParaRPr lang="en-US" dirty="0"/>
          </a:p>
        </p:txBody>
      </p:sp>
      <p:sp>
        <p:nvSpPr>
          <p:cNvPr id="17" name="Rectangle 16"/>
          <p:cNvSpPr/>
          <p:nvPr/>
        </p:nvSpPr>
        <p:spPr>
          <a:xfrm>
            <a:off x="4896181" y="3224260"/>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600" dirty="0" err="1"/>
              <a:t>Necesita</a:t>
            </a:r>
            <a:r>
              <a:rPr lang="en-GB" sz="1600" dirty="0"/>
              <a:t> </a:t>
            </a:r>
            <a:r>
              <a:rPr lang="en-GB" sz="1600" dirty="0" err="1"/>
              <a:t>Calculadora</a:t>
            </a:r>
            <a:endParaRPr lang="en-US" sz="1600" dirty="0"/>
          </a:p>
        </p:txBody>
      </p:sp>
      <p:sp>
        <p:nvSpPr>
          <p:cNvPr id="29" name="Rectangle 28"/>
          <p:cNvSpPr/>
          <p:nvPr/>
        </p:nvSpPr>
        <p:spPr>
          <a:xfrm>
            <a:off x="2666301" y="3099323"/>
            <a:ext cx="2057772"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My Tax</a:t>
            </a:r>
            <a:br>
              <a:rPr lang="en-GB" dirty="0"/>
            </a:br>
            <a:r>
              <a:rPr lang="en-GB" dirty="0"/>
              <a:t>Calculator</a:t>
            </a:r>
            <a:endParaRPr lang="en-US" dirty="0"/>
          </a:p>
        </p:txBody>
      </p:sp>
      <p:sp>
        <p:nvSpPr>
          <p:cNvPr id="30" name="Rectangle 29"/>
          <p:cNvSpPr/>
          <p:nvPr/>
        </p:nvSpPr>
        <p:spPr>
          <a:xfrm>
            <a:off x="2666301" y="4190725"/>
            <a:ext cx="2057772"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Windows Phone Location</a:t>
            </a:r>
            <a:endParaRPr lang="en-US" dirty="0"/>
          </a:p>
        </p:txBody>
      </p:sp>
      <p:sp>
        <p:nvSpPr>
          <p:cNvPr id="2" name="Title 1"/>
          <p:cNvSpPr>
            <a:spLocks noGrp="1"/>
          </p:cNvSpPr>
          <p:nvPr>
            <p:ph type="title"/>
          </p:nvPr>
        </p:nvSpPr>
        <p:spPr>
          <a:xfrm>
            <a:off x="2279576" y="274639"/>
            <a:ext cx="7931224" cy="1143000"/>
          </a:xfrm>
        </p:spPr>
        <p:txBody>
          <a:bodyPr>
            <a:normAutofit/>
          </a:bodyPr>
          <a:lstStyle/>
          <a:p>
            <a:pPr algn="l"/>
            <a:r>
              <a:rPr lang="en-GB" sz="4267" dirty="0" err="1">
                <a:solidFill>
                  <a:schemeClr val="accent2"/>
                </a:solidFill>
              </a:rPr>
              <a:t>Inversión</a:t>
            </a:r>
            <a:r>
              <a:rPr lang="en-GB" sz="4267" dirty="0">
                <a:solidFill>
                  <a:schemeClr val="accent2"/>
                </a:solidFill>
              </a:rPr>
              <a:t> de Control</a:t>
            </a:r>
            <a:endParaRPr lang="en-US" sz="4267" dirty="0">
              <a:solidFill>
                <a:schemeClr val="accent2"/>
              </a:solidFill>
            </a:endParaRPr>
          </a:p>
        </p:txBody>
      </p:sp>
      <p:sp>
        <p:nvSpPr>
          <p:cNvPr id="21" name="Rectangle 20"/>
          <p:cNvSpPr/>
          <p:nvPr/>
        </p:nvSpPr>
        <p:spPr>
          <a:xfrm>
            <a:off x="2663934" y="2067096"/>
            <a:ext cx="2057772"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Windows Phone SQL</a:t>
            </a:r>
            <a:endParaRPr lang="en-US" dirty="0"/>
          </a:p>
        </p:txBody>
      </p:sp>
      <p:sp>
        <p:nvSpPr>
          <p:cNvPr id="13" name="Rectangle 20"/>
          <p:cNvSpPr/>
          <p:nvPr/>
        </p:nvSpPr>
        <p:spPr>
          <a:xfrm>
            <a:off x="8178909" y="2390525"/>
            <a:ext cx="2057772" cy="20882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El </a:t>
            </a:r>
            <a:r>
              <a:rPr lang="en-GB" dirty="0" err="1"/>
              <a:t>contenedor</a:t>
            </a:r>
            <a:endParaRPr lang="en-US" dirty="0"/>
          </a:p>
        </p:txBody>
      </p:sp>
    </p:spTree>
    <p:extLst>
      <p:ext uri="{BB962C8B-B14F-4D97-AF65-F5344CB8AC3E}">
        <p14:creationId xmlns:p14="http://schemas.microsoft.com/office/powerpoint/2010/main" val="289497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1" nodeType="clickEffect">
                                  <p:stCondLst>
                                    <p:cond delay="0"/>
                                  </p:stCondLst>
                                  <p:childTnLst>
                                    <p:animMotion origin="layout" path="M -8.33333E-7 -6.86323E-6 L 0.54062 0.03858 L 0.53194 0.03858 " pathEditMode="relative" ptsTypes="AAA">
                                      <p:cBhvr>
                                        <p:cTn id="19" dur="1000" fill="hold"/>
                                        <p:tgtEl>
                                          <p:spTgt spid="21"/>
                                        </p:tgtEl>
                                        <p:attrNameLst>
                                          <p:attrName>ppt_x</p:attrName>
                                          <p:attrName>ppt_y</p:attrName>
                                        </p:attrNameLst>
                                      </p:cBhvr>
                                    </p:animMotion>
                                  </p:childTnLst>
                                </p:cTn>
                              </p:par>
                            </p:childTnLst>
                          </p:cTn>
                        </p:par>
                        <p:par>
                          <p:cTn id="20" fill="hold">
                            <p:stCondLst>
                              <p:cond delay="1000"/>
                            </p:stCondLst>
                            <p:childTnLst>
                              <p:par>
                                <p:cTn id="21" presetID="0" presetClass="path" presetSubtype="0" accel="50000" decel="50000" fill="hold" grpId="1" nodeType="afterEffect">
                                  <p:stCondLst>
                                    <p:cond delay="0"/>
                                  </p:stCondLst>
                                  <p:childTnLst>
                                    <p:animMotion origin="layout" path="M 3.05556E-6 1.26274E-6 L 0.54496 -0.15992 " pathEditMode="relative" ptsTypes="AA">
                                      <p:cBhvr>
                                        <p:cTn id="22" dur="1000" fill="hold"/>
                                        <p:tgtEl>
                                          <p:spTgt spid="29"/>
                                        </p:tgtEl>
                                        <p:attrNameLst>
                                          <p:attrName>ppt_x</p:attrName>
                                          <p:attrName>ppt_y</p:attrName>
                                        </p:attrNameLst>
                                      </p:cBhvr>
                                    </p:animMotion>
                                  </p:childTnLst>
                                </p:cTn>
                              </p:par>
                            </p:childTnLst>
                          </p:cTn>
                        </p:par>
                        <p:par>
                          <p:cTn id="23" fill="hold">
                            <p:stCondLst>
                              <p:cond delay="2000"/>
                            </p:stCondLst>
                            <p:childTnLst>
                              <p:par>
                                <p:cTn id="24" presetID="0" presetClass="path" presetSubtype="0" accel="50000" decel="50000" fill="hold" grpId="1" nodeType="afterEffect">
                                  <p:stCondLst>
                                    <p:cond delay="0"/>
                                  </p:stCondLst>
                                  <p:childTnLst>
                                    <p:animMotion origin="layout" path="M 3.88889E-6 -5.35659E-6 L 0.53628 -0.36586 " pathEditMode="relative" ptsTypes="AA">
                                      <p:cBhvr>
                                        <p:cTn id="25" dur="1000" fill="hold"/>
                                        <p:tgtEl>
                                          <p:spTgt spid="30"/>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2" nodeType="clickEffect">
                                  <p:stCondLst>
                                    <p:cond delay="0"/>
                                  </p:stCondLst>
                                  <p:childTnLst>
                                    <p:animMotion origin="layout" path="M 0.53194 0.03859 L 0.34427 -0.021 " pathEditMode="relative" rAng="0" ptsTypes="AA">
                                      <p:cBhvr>
                                        <p:cTn id="46" dur="1000" fill="hold"/>
                                        <p:tgtEl>
                                          <p:spTgt spid="21"/>
                                        </p:tgtEl>
                                        <p:attrNameLst>
                                          <p:attrName>ppt_x</p:attrName>
                                          <p:attrName>ppt_y</p:attrName>
                                        </p:attrNameLst>
                                      </p:cBhvr>
                                      <p:rCtr x="-9392" y="-2995"/>
                                    </p:animMotion>
                                  </p:childTnLst>
                                </p:cTn>
                              </p:par>
                            </p:childTnLst>
                          </p:cTn>
                        </p:par>
                        <p:par>
                          <p:cTn id="47" fill="hold">
                            <p:stCondLst>
                              <p:cond delay="1000"/>
                            </p:stCondLst>
                            <p:childTnLst>
                              <p:par>
                                <p:cTn id="48" presetID="0" presetClass="path" presetSubtype="0" accel="50000" decel="50000" fill="hold" grpId="2" nodeType="afterEffect">
                                  <p:stCondLst>
                                    <p:cond delay="0"/>
                                  </p:stCondLst>
                                  <p:childTnLst>
                                    <p:animMotion origin="layout" path="M 0.53177 -0.16208 L 0.3599 -0.02562 " pathEditMode="relative" rAng="0" ptsTypes="AA">
                                      <p:cBhvr>
                                        <p:cTn id="49" dur="1000" fill="hold"/>
                                        <p:tgtEl>
                                          <p:spTgt spid="29"/>
                                        </p:tgtEl>
                                        <p:attrNameLst>
                                          <p:attrName>ppt_x</p:attrName>
                                          <p:attrName>ppt_y</p:attrName>
                                        </p:attrNameLst>
                                      </p:cBhvr>
                                      <p:rCtr x="-8594" y="6823"/>
                                    </p:animMotion>
                                  </p:childTnLst>
                                </p:cTn>
                              </p:par>
                            </p:childTnLst>
                          </p:cTn>
                        </p:par>
                        <p:par>
                          <p:cTn id="50" fill="hold">
                            <p:stCondLst>
                              <p:cond delay="2000"/>
                            </p:stCondLst>
                            <p:childTnLst>
                              <p:par>
                                <p:cTn id="51" presetID="0" presetClass="path" presetSubtype="0" accel="50000" decel="50000" fill="hold" grpId="2" nodeType="afterEffect">
                                  <p:stCondLst>
                                    <p:cond delay="0"/>
                                  </p:stCondLst>
                                  <p:childTnLst>
                                    <p:animMotion origin="layout" path="M 0.53177 -0.3745 L 0.36771 -0.0281 " pathEditMode="relative" rAng="0" ptsTypes="AA">
                                      <p:cBhvr>
                                        <p:cTn id="52" dur="1000" fill="hold"/>
                                        <p:tgtEl>
                                          <p:spTgt spid="30"/>
                                        </p:tgtEl>
                                        <p:attrNameLst>
                                          <p:attrName>ppt_x</p:attrName>
                                          <p:attrName>ppt_y</p:attrName>
                                        </p:attrNameLst>
                                      </p:cBhvr>
                                      <p:rCtr x="-8212" y="17320"/>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88889E-6 3.45679E-6 L 0.54063 0.03858 L 0.53195 0.03858 " pathEditMode="relative" rAng="0" ptsTypes="AAA">
                                      <p:cBhvr>
                                        <p:cTn id="60" dur="1000" fill="hold"/>
                                        <p:tgtEl>
                                          <p:spTgt spid="13"/>
                                        </p:tgtEl>
                                        <p:attrNameLst>
                                          <p:attrName>ppt_x</p:attrName>
                                          <p:attrName>ppt_y</p:attrName>
                                        </p:attrNameLst>
                                      </p:cBhvr>
                                      <p:rCtr x="27031" y="1914"/>
                                    </p:animMotion>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2" nodeType="clickEffect">
                                  <p:stCondLst>
                                    <p:cond delay="0"/>
                                  </p:stCondLst>
                                  <p:childTnLst>
                                    <p:animMotion origin="layout" path="M 0.53195 0.03858 L 0.34427 -0.02099 " pathEditMode="relative" rAng="0" ptsTypes="AA">
                                      <p:cBhvr>
                                        <p:cTn id="64" dur="1000" fill="hold"/>
                                        <p:tgtEl>
                                          <p:spTgt spid="13"/>
                                        </p:tgtEl>
                                        <p:attrNameLst>
                                          <p:attrName>ppt_x</p:attrName>
                                          <p:attrName>ppt_y</p:attrName>
                                        </p:attrNameLst>
                                      </p:cBhvr>
                                      <p:rCtr x="-9392" y="-29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9" grpId="0" animBg="1"/>
      <p:bldP spid="29" grpId="1" animBg="1"/>
      <p:bldP spid="29" grpId="2" animBg="1"/>
      <p:bldP spid="30" grpId="0" animBg="1"/>
      <p:bldP spid="30" grpId="1" animBg="1"/>
      <p:bldP spid="30" grpId="2" animBg="1"/>
      <p:bldP spid="21" grpId="0" animBg="1"/>
      <p:bldP spid="21" grpId="1" animBg="1"/>
      <p:bldP spid="21" grpId="2" animBg="1"/>
      <p:bldP spid="13" grpId="0" animBg="1"/>
      <p:bldP spid="13" grpId="1" animBg="1"/>
      <p:bldP spid="13"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512691" y="2595267"/>
            <a:ext cx="2880320" cy="17281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err="1"/>
              <a:t>MyViewModel</a:t>
            </a:r>
            <a:endParaRPr lang="en-US" dirty="0"/>
          </a:p>
        </p:txBody>
      </p:sp>
      <p:sp>
        <p:nvSpPr>
          <p:cNvPr id="15" name="Rectangle 14"/>
          <p:cNvSpPr/>
          <p:nvPr/>
        </p:nvSpPr>
        <p:spPr>
          <a:xfrm>
            <a:off x="4888955" y="4118719"/>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600" dirty="0" err="1"/>
              <a:t>Necesita</a:t>
            </a:r>
            <a:r>
              <a:rPr lang="en-GB" sz="1600" dirty="0"/>
              <a:t> </a:t>
            </a:r>
            <a:r>
              <a:rPr lang="en-GB" sz="1600" dirty="0" err="1"/>
              <a:t>Localización</a:t>
            </a:r>
            <a:endParaRPr lang="en-US" sz="1600" dirty="0"/>
          </a:p>
        </p:txBody>
      </p:sp>
      <p:sp>
        <p:nvSpPr>
          <p:cNvPr id="16" name="Rectangle 15"/>
          <p:cNvSpPr/>
          <p:nvPr/>
        </p:nvSpPr>
        <p:spPr>
          <a:xfrm>
            <a:off x="4888955" y="2420889"/>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err="1"/>
              <a:t>Necesita</a:t>
            </a:r>
            <a:r>
              <a:rPr lang="en-GB" dirty="0"/>
              <a:t> SQL</a:t>
            </a:r>
            <a:endParaRPr lang="en-US" dirty="0"/>
          </a:p>
        </p:txBody>
      </p:sp>
      <p:sp>
        <p:nvSpPr>
          <p:cNvPr id="17" name="Rectangle 16"/>
          <p:cNvSpPr/>
          <p:nvPr/>
        </p:nvSpPr>
        <p:spPr>
          <a:xfrm>
            <a:off x="4888955" y="3254623"/>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600" dirty="0" err="1"/>
              <a:t>Necesita</a:t>
            </a:r>
            <a:r>
              <a:rPr lang="en-GB" sz="1600" dirty="0"/>
              <a:t> Calculator</a:t>
            </a:r>
            <a:endParaRPr lang="en-US" sz="1600" dirty="0"/>
          </a:p>
        </p:txBody>
      </p:sp>
      <p:sp>
        <p:nvSpPr>
          <p:cNvPr id="29" name="Rectangle 28"/>
          <p:cNvSpPr/>
          <p:nvPr/>
        </p:nvSpPr>
        <p:spPr>
          <a:xfrm>
            <a:off x="2659075" y="3129687"/>
            <a:ext cx="2057772"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My Tax</a:t>
            </a:r>
            <a:br>
              <a:rPr lang="en-GB" dirty="0"/>
            </a:br>
            <a:r>
              <a:rPr lang="en-GB" dirty="0"/>
              <a:t>Calculator</a:t>
            </a:r>
            <a:endParaRPr lang="en-US" dirty="0"/>
          </a:p>
        </p:txBody>
      </p:sp>
      <p:sp>
        <p:nvSpPr>
          <p:cNvPr id="30" name="Rectangle 29"/>
          <p:cNvSpPr/>
          <p:nvPr/>
        </p:nvSpPr>
        <p:spPr>
          <a:xfrm>
            <a:off x="2659075" y="4221088"/>
            <a:ext cx="2057772" cy="86409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iOS</a:t>
            </a:r>
            <a:r>
              <a:rPr lang="en-GB" dirty="0"/>
              <a:t> Location</a:t>
            </a:r>
            <a:endParaRPr lang="en-US" dirty="0"/>
          </a:p>
        </p:txBody>
      </p:sp>
      <p:sp>
        <p:nvSpPr>
          <p:cNvPr id="2" name="Title 1"/>
          <p:cNvSpPr>
            <a:spLocks noGrp="1"/>
          </p:cNvSpPr>
          <p:nvPr>
            <p:ph type="title"/>
          </p:nvPr>
        </p:nvSpPr>
        <p:spPr>
          <a:xfrm>
            <a:off x="2279576" y="274639"/>
            <a:ext cx="7931224" cy="1143000"/>
          </a:xfrm>
        </p:spPr>
        <p:txBody>
          <a:bodyPr>
            <a:normAutofit/>
          </a:bodyPr>
          <a:lstStyle/>
          <a:p>
            <a:pPr algn="l"/>
            <a:r>
              <a:rPr lang="en-GB" dirty="0" err="1">
                <a:solidFill>
                  <a:schemeClr val="accent2"/>
                </a:solidFill>
              </a:rPr>
              <a:t>Inversión</a:t>
            </a:r>
            <a:r>
              <a:rPr lang="en-GB" dirty="0">
                <a:solidFill>
                  <a:schemeClr val="accent2"/>
                </a:solidFill>
              </a:rPr>
              <a:t> de Control</a:t>
            </a:r>
            <a:endParaRPr lang="en-US" dirty="0">
              <a:solidFill>
                <a:schemeClr val="accent2"/>
              </a:solidFill>
            </a:endParaRPr>
          </a:p>
        </p:txBody>
      </p:sp>
      <p:sp>
        <p:nvSpPr>
          <p:cNvPr id="21" name="Rectangle 20"/>
          <p:cNvSpPr/>
          <p:nvPr/>
        </p:nvSpPr>
        <p:spPr>
          <a:xfrm>
            <a:off x="2656707" y="2097459"/>
            <a:ext cx="2057772" cy="86409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iOS</a:t>
            </a:r>
            <a:r>
              <a:rPr lang="en-GB" dirty="0"/>
              <a:t> SQL</a:t>
            </a:r>
            <a:endParaRPr lang="en-US" dirty="0"/>
          </a:p>
        </p:txBody>
      </p:sp>
      <p:sp>
        <p:nvSpPr>
          <p:cNvPr id="13" name="Rectangle 20"/>
          <p:cNvSpPr/>
          <p:nvPr/>
        </p:nvSpPr>
        <p:spPr>
          <a:xfrm>
            <a:off x="8171683" y="2420888"/>
            <a:ext cx="2057772" cy="20882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El </a:t>
            </a:r>
            <a:r>
              <a:rPr lang="en-GB" dirty="0" err="1"/>
              <a:t>contenedor</a:t>
            </a:r>
            <a:endParaRPr lang="en-US" dirty="0"/>
          </a:p>
        </p:txBody>
      </p:sp>
    </p:spTree>
    <p:extLst>
      <p:ext uri="{BB962C8B-B14F-4D97-AF65-F5344CB8AC3E}">
        <p14:creationId xmlns:p14="http://schemas.microsoft.com/office/powerpoint/2010/main" val="10241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1" nodeType="clickEffect">
                                  <p:stCondLst>
                                    <p:cond delay="0"/>
                                  </p:stCondLst>
                                  <p:childTnLst>
                                    <p:animMotion origin="layout" path="M -8.33333E-7 -6.86323E-6 L 0.54062 0.03858 L 0.53194 0.03858 " pathEditMode="relative" ptsTypes="AAA">
                                      <p:cBhvr>
                                        <p:cTn id="19" dur="1000" fill="hold"/>
                                        <p:tgtEl>
                                          <p:spTgt spid="21"/>
                                        </p:tgtEl>
                                        <p:attrNameLst>
                                          <p:attrName>ppt_x</p:attrName>
                                          <p:attrName>ppt_y</p:attrName>
                                        </p:attrNameLst>
                                      </p:cBhvr>
                                    </p:animMotion>
                                  </p:childTnLst>
                                </p:cTn>
                              </p:par>
                            </p:childTnLst>
                          </p:cTn>
                        </p:par>
                        <p:par>
                          <p:cTn id="20" fill="hold">
                            <p:stCondLst>
                              <p:cond delay="1000"/>
                            </p:stCondLst>
                            <p:childTnLst>
                              <p:par>
                                <p:cTn id="21" presetID="0" presetClass="path" presetSubtype="0" accel="50000" decel="50000" fill="hold" grpId="1" nodeType="afterEffect">
                                  <p:stCondLst>
                                    <p:cond delay="0"/>
                                  </p:stCondLst>
                                  <p:childTnLst>
                                    <p:animMotion origin="layout" path="M 3.05556E-6 1.26274E-6 L 0.54496 -0.15992 " pathEditMode="relative" ptsTypes="AA">
                                      <p:cBhvr>
                                        <p:cTn id="22" dur="1000" fill="hold"/>
                                        <p:tgtEl>
                                          <p:spTgt spid="29"/>
                                        </p:tgtEl>
                                        <p:attrNameLst>
                                          <p:attrName>ppt_x</p:attrName>
                                          <p:attrName>ppt_y</p:attrName>
                                        </p:attrNameLst>
                                      </p:cBhvr>
                                    </p:animMotion>
                                  </p:childTnLst>
                                </p:cTn>
                              </p:par>
                            </p:childTnLst>
                          </p:cTn>
                        </p:par>
                        <p:par>
                          <p:cTn id="23" fill="hold">
                            <p:stCondLst>
                              <p:cond delay="2000"/>
                            </p:stCondLst>
                            <p:childTnLst>
                              <p:par>
                                <p:cTn id="24" presetID="0" presetClass="path" presetSubtype="0" accel="50000" decel="50000" fill="hold" grpId="1" nodeType="afterEffect">
                                  <p:stCondLst>
                                    <p:cond delay="0"/>
                                  </p:stCondLst>
                                  <p:childTnLst>
                                    <p:animMotion origin="layout" path="M 3.88889E-6 -5.35659E-6 L 0.53628 -0.36586 " pathEditMode="relative" ptsTypes="AA">
                                      <p:cBhvr>
                                        <p:cTn id="25" dur="1000" fill="hold"/>
                                        <p:tgtEl>
                                          <p:spTgt spid="30"/>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2" nodeType="clickEffect">
                                  <p:stCondLst>
                                    <p:cond delay="0"/>
                                  </p:stCondLst>
                                  <p:childTnLst>
                                    <p:animMotion origin="layout" path="M 0.53194 0.03859 L 0.34427 -0.021 " pathEditMode="relative" rAng="0" ptsTypes="AA">
                                      <p:cBhvr>
                                        <p:cTn id="46" dur="1000" fill="hold"/>
                                        <p:tgtEl>
                                          <p:spTgt spid="21"/>
                                        </p:tgtEl>
                                        <p:attrNameLst>
                                          <p:attrName>ppt_x</p:attrName>
                                          <p:attrName>ppt_y</p:attrName>
                                        </p:attrNameLst>
                                      </p:cBhvr>
                                      <p:rCtr x="-9392" y="-2995"/>
                                    </p:animMotion>
                                  </p:childTnLst>
                                </p:cTn>
                              </p:par>
                            </p:childTnLst>
                          </p:cTn>
                        </p:par>
                        <p:par>
                          <p:cTn id="47" fill="hold">
                            <p:stCondLst>
                              <p:cond delay="1000"/>
                            </p:stCondLst>
                            <p:childTnLst>
                              <p:par>
                                <p:cTn id="48" presetID="0" presetClass="path" presetSubtype="0" accel="50000" decel="50000" fill="hold" grpId="2" nodeType="afterEffect">
                                  <p:stCondLst>
                                    <p:cond delay="0"/>
                                  </p:stCondLst>
                                  <p:childTnLst>
                                    <p:animMotion origin="layout" path="M 0.53177 -0.16208 L 0.3599 -0.02562 " pathEditMode="relative" rAng="0" ptsTypes="AA">
                                      <p:cBhvr>
                                        <p:cTn id="49" dur="1000" fill="hold"/>
                                        <p:tgtEl>
                                          <p:spTgt spid="29"/>
                                        </p:tgtEl>
                                        <p:attrNameLst>
                                          <p:attrName>ppt_x</p:attrName>
                                          <p:attrName>ppt_y</p:attrName>
                                        </p:attrNameLst>
                                      </p:cBhvr>
                                      <p:rCtr x="-8594" y="6823"/>
                                    </p:animMotion>
                                  </p:childTnLst>
                                </p:cTn>
                              </p:par>
                            </p:childTnLst>
                          </p:cTn>
                        </p:par>
                        <p:par>
                          <p:cTn id="50" fill="hold">
                            <p:stCondLst>
                              <p:cond delay="2000"/>
                            </p:stCondLst>
                            <p:childTnLst>
                              <p:par>
                                <p:cTn id="51" presetID="0" presetClass="path" presetSubtype="0" accel="50000" decel="50000" fill="hold" grpId="2" nodeType="afterEffect">
                                  <p:stCondLst>
                                    <p:cond delay="0"/>
                                  </p:stCondLst>
                                  <p:childTnLst>
                                    <p:animMotion origin="layout" path="M 0.53177 -0.3745 L 0.36771 -0.0281 " pathEditMode="relative" rAng="0" ptsTypes="AA">
                                      <p:cBhvr>
                                        <p:cTn id="52" dur="1000" fill="hold"/>
                                        <p:tgtEl>
                                          <p:spTgt spid="30"/>
                                        </p:tgtEl>
                                        <p:attrNameLst>
                                          <p:attrName>ppt_x</p:attrName>
                                          <p:attrName>ppt_y</p:attrName>
                                        </p:attrNameLst>
                                      </p:cBhvr>
                                      <p:rCtr x="-8212" y="17320"/>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88889E-6 3.45679E-6 L 0.54063 0.03858 L 0.53195 0.03858 " pathEditMode="relative" rAng="0" ptsTypes="AAA">
                                      <p:cBhvr>
                                        <p:cTn id="60" dur="1000" fill="hold"/>
                                        <p:tgtEl>
                                          <p:spTgt spid="13"/>
                                        </p:tgtEl>
                                        <p:attrNameLst>
                                          <p:attrName>ppt_x</p:attrName>
                                          <p:attrName>ppt_y</p:attrName>
                                        </p:attrNameLst>
                                      </p:cBhvr>
                                      <p:rCtr x="27031" y="1914"/>
                                    </p:animMotion>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2" nodeType="clickEffect">
                                  <p:stCondLst>
                                    <p:cond delay="0"/>
                                  </p:stCondLst>
                                  <p:childTnLst>
                                    <p:animMotion origin="layout" path="M 0.53195 0.03858 L 0.34427 -0.02099 " pathEditMode="relative" rAng="0" ptsTypes="AA">
                                      <p:cBhvr>
                                        <p:cTn id="64" dur="1000" fill="hold"/>
                                        <p:tgtEl>
                                          <p:spTgt spid="13"/>
                                        </p:tgtEl>
                                        <p:attrNameLst>
                                          <p:attrName>ppt_x</p:attrName>
                                          <p:attrName>ppt_y</p:attrName>
                                        </p:attrNameLst>
                                      </p:cBhvr>
                                      <p:rCtr x="-9392" y="-29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9" grpId="0" animBg="1"/>
      <p:bldP spid="29" grpId="1" animBg="1"/>
      <p:bldP spid="29" grpId="2" animBg="1"/>
      <p:bldP spid="30" grpId="0" animBg="1"/>
      <p:bldP spid="30" grpId="1" animBg="1"/>
      <p:bldP spid="30" grpId="2" animBg="1"/>
      <p:bldP spid="21" grpId="0" animBg="1"/>
      <p:bldP spid="21" grpId="1" animBg="1"/>
      <p:bldP spid="21" grpId="2" animBg="1"/>
      <p:bldP spid="13" grpId="0" animBg="1"/>
      <p:bldP spid="13" grpId="1" animBg="1"/>
      <p:bldP spid="13"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6629"/>
            <a:ext cx="9281616" cy="1143000"/>
          </a:xfrm>
        </p:spPr>
        <p:txBody>
          <a:bodyPr>
            <a:normAutofit/>
          </a:bodyPr>
          <a:lstStyle/>
          <a:p>
            <a:pPr algn="l"/>
            <a:r>
              <a:rPr lang="en-US" sz="2800" dirty="0" err="1">
                <a:solidFill>
                  <a:schemeClr val="accent2"/>
                </a:solidFill>
              </a:rPr>
              <a:t>Mvx.Register</a:t>
            </a:r>
            <a:r>
              <a:rPr lang="en-US" sz="2800" dirty="0">
                <a:solidFill>
                  <a:schemeClr val="accent2"/>
                </a:solidFill>
              </a:rPr>
              <a:t>&lt;T&gt;</a:t>
            </a:r>
          </a:p>
        </p:txBody>
      </p:sp>
      <p:sp>
        <p:nvSpPr>
          <p:cNvPr id="3" name="Content Placeholder 2"/>
          <p:cNvSpPr>
            <a:spLocks noGrp="1"/>
          </p:cNvSpPr>
          <p:nvPr>
            <p:ph idx="1"/>
          </p:nvPr>
        </p:nvSpPr>
        <p:spPr>
          <a:xfrm>
            <a:off x="508000" y="1092200"/>
            <a:ext cx="7859216" cy="4525963"/>
          </a:xfrm>
        </p:spPr>
        <p:txBody>
          <a:bodyPr>
            <a:normAutofit/>
          </a:bodyPr>
          <a:lstStyle/>
          <a:p>
            <a:r>
              <a:rPr lang="en-US" sz="2800" dirty="0" err="1"/>
              <a:t>RegisterSingleton</a:t>
            </a:r>
            <a:endParaRPr lang="en-US" sz="2800" dirty="0"/>
          </a:p>
          <a:p>
            <a:endParaRPr lang="en-US" sz="2800" dirty="0"/>
          </a:p>
          <a:p>
            <a:r>
              <a:rPr lang="en-US" sz="2800" dirty="0"/>
              <a:t>Lazy - </a:t>
            </a:r>
            <a:r>
              <a:rPr lang="en-US" sz="2800" dirty="0" err="1"/>
              <a:t>RegisterSingleton</a:t>
            </a:r>
            <a:endParaRPr lang="en-US" sz="2800" dirty="0"/>
          </a:p>
          <a:p>
            <a:endParaRPr lang="en-US" sz="2800" dirty="0"/>
          </a:p>
          <a:p>
            <a:r>
              <a:rPr lang="en-US" sz="2800" dirty="0" err="1"/>
              <a:t>RegisterType</a:t>
            </a:r>
            <a:endParaRPr lang="en-US" sz="2800" dirty="0"/>
          </a:p>
          <a:p>
            <a:endParaRPr lang="en-US" sz="2800"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25" y="1533825"/>
            <a:ext cx="6000751"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049" y="2636171"/>
            <a:ext cx="6667500" cy="55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581" y="3626947"/>
            <a:ext cx="55530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8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603"/>
                                        </p:tgtEl>
                                        <p:attrNameLst>
                                          <p:attrName>style.visibility</p:attrName>
                                        </p:attrNameLst>
                                      </p:cBhvr>
                                      <p:to>
                                        <p:strVal val="visible"/>
                                      </p:to>
                                    </p:set>
                                    <p:animEffect transition="in" filter="fade">
                                      <p:cBhvr>
                                        <p:cTn id="11" dur="500"/>
                                        <p:tgtEl>
                                          <p:spTgt spid="2560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5604"/>
                                        </p:tgtEl>
                                        <p:attrNameLst>
                                          <p:attrName>style.visibility</p:attrName>
                                        </p:attrNameLst>
                                      </p:cBhvr>
                                      <p:to>
                                        <p:strVal val="visible"/>
                                      </p:to>
                                    </p:set>
                                    <p:animEffect transition="in" filter="fade">
                                      <p:cBhvr>
                                        <p:cTn id="20" dur="500"/>
                                        <p:tgtEl>
                                          <p:spTgt spid="2560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5605"/>
                                        </p:tgtEl>
                                        <p:attrNameLst>
                                          <p:attrName>style.visibility</p:attrName>
                                        </p:attrNameLst>
                                      </p:cBhvr>
                                      <p:to>
                                        <p:strVal val="visible"/>
                                      </p:to>
                                    </p:set>
                                    <p:animEffect transition="in" filter="fade">
                                      <p:cBhvr>
                                        <p:cTn id="29"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0" y="-1"/>
            <a:ext cx="12223230" cy="6858001"/>
          </a:xfrm>
          <a:prstGeom prst="rect">
            <a:avLst/>
          </a:prstGeom>
        </p:spPr>
      </p:pic>
    </p:spTree>
    <p:extLst>
      <p:ext uri="{BB962C8B-B14F-4D97-AF65-F5344CB8AC3E}">
        <p14:creationId xmlns:p14="http://schemas.microsoft.com/office/powerpoint/2010/main" val="252048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584200"/>
            <a:ext cx="7859216" cy="369595"/>
          </a:xfrm>
        </p:spPr>
        <p:txBody>
          <a:bodyPr>
            <a:noAutofit/>
          </a:bodyPr>
          <a:lstStyle/>
          <a:p>
            <a:pPr algn="l"/>
            <a:r>
              <a:rPr lang="en-US" sz="2800" dirty="0" err="1">
                <a:solidFill>
                  <a:schemeClr val="accent2"/>
                </a:solidFill>
              </a:rPr>
              <a:t>Registro</a:t>
            </a:r>
            <a:r>
              <a:rPr lang="en-US" sz="2800" dirty="0">
                <a:solidFill>
                  <a:schemeClr val="accent2"/>
                </a:solidFill>
              </a:rPr>
              <a:t> </a:t>
            </a:r>
            <a:r>
              <a:rPr lang="en-US" sz="2800" dirty="0" err="1">
                <a:solidFill>
                  <a:schemeClr val="accent2"/>
                </a:solidFill>
              </a:rPr>
              <a:t>automático</a:t>
            </a:r>
            <a:endParaRPr lang="en-US" sz="2800" dirty="0">
              <a:solidFill>
                <a:schemeClr val="accent2"/>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317766"/>
            <a:ext cx="7010400" cy="3052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88502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976" y="279573"/>
            <a:ext cx="7931224" cy="1143000"/>
          </a:xfrm>
        </p:spPr>
        <p:txBody>
          <a:bodyPr>
            <a:normAutofit/>
          </a:bodyPr>
          <a:lstStyle/>
          <a:p>
            <a:pPr algn="l"/>
            <a:r>
              <a:rPr lang="en-US" sz="2800" dirty="0" err="1">
                <a:solidFill>
                  <a:schemeClr val="accent2"/>
                </a:solidFill>
              </a:rPr>
              <a:t>Mvx.Resolve</a:t>
            </a:r>
            <a:r>
              <a:rPr lang="en-US" sz="2800" dirty="0">
                <a:solidFill>
                  <a:schemeClr val="accent2"/>
                </a:solidFill>
              </a:rPr>
              <a:t>&lt;T&gt;</a:t>
            </a:r>
          </a:p>
        </p:txBody>
      </p:sp>
      <p:sp>
        <p:nvSpPr>
          <p:cNvPr id="3" name="Content Placeholder 2"/>
          <p:cNvSpPr>
            <a:spLocks noGrp="1"/>
          </p:cNvSpPr>
          <p:nvPr>
            <p:ph idx="1"/>
          </p:nvPr>
        </p:nvSpPr>
        <p:spPr>
          <a:xfrm>
            <a:off x="406400" y="1193800"/>
            <a:ext cx="7715200" cy="3921299"/>
          </a:xfrm>
        </p:spPr>
        <p:txBody>
          <a:bodyPr>
            <a:normAutofit/>
          </a:bodyPr>
          <a:lstStyle/>
          <a:p>
            <a:r>
              <a:rPr lang="en-US" sz="2800" dirty="0"/>
              <a:t>Resolve</a:t>
            </a:r>
          </a:p>
          <a:p>
            <a:endParaRPr lang="en-US" sz="2800" dirty="0"/>
          </a:p>
          <a:p>
            <a:r>
              <a:rPr lang="en-US" sz="2800" dirty="0" err="1"/>
              <a:t>CanResolve</a:t>
            </a:r>
            <a:endParaRPr lang="en-US" sz="2800" dirty="0"/>
          </a:p>
          <a:p>
            <a:endParaRPr lang="en-US" sz="2800" dirty="0"/>
          </a:p>
          <a:p>
            <a:r>
              <a:rPr lang="en-US" sz="2800" dirty="0" err="1"/>
              <a:t>TryResolve</a:t>
            </a:r>
            <a:endParaRPr lang="en-US" sz="2800" dirty="0"/>
          </a:p>
          <a:p>
            <a:endParaRPr lang="en-US" sz="2800" dirty="0"/>
          </a:p>
          <a:p>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33" y="1628303"/>
            <a:ext cx="4791075" cy="55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3" y="4667424"/>
            <a:ext cx="614362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433" y="3154449"/>
            <a:ext cx="4781551"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5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fade">
                                      <p:cBhvr>
                                        <p:cTn id="2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9"/>
            <a:ext cx="9906000" cy="1143000"/>
          </a:xfrm>
        </p:spPr>
        <p:txBody>
          <a:bodyPr>
            <a:normAutofit/>
          </a:bodyPr>
          <a:lstStyle/>
          <a:p>
            <a:pPr algn="l"/>
            <a:r>
              <a:rPr lang="en-US" sz="2800" dirty="0" err="1">
                <a:solidFill>
                  <a:schemeClr val="accent2"/>
                </a:solidFill>
              </a:rPr>
              <a:t>Mvx</a:t>
            </a:r>
            <a:r>
              <a:rPr lang="en-US" sz="2800" dirty="0">
                <a:solidFill>
                  <a:schemeClr val="accent2"/>
                </a:solidFill>
              </a:rPr>
              <a:t> Construction</a:t>
            </a:r>
          </a:p>
        </p:txBody>
      </p:sp>
      <p:sp>
        <p:nvSpPr>
          <p:cNvPr id="3" name="Content Placeholder 2"/>
          <p:cNvSpPr>
            <a:spLocks noGrp="1"/>
          </p:cNvSpPr>
          <p:nvPr>
            <p:ph idx="1"/>
          </p:nvPr>
        </p:nvSpPr>
        <p:spPr>
          <a:xfrm>
            <a:off x="304800" y="1295400"/>
            <a:ext cx="7931224" cy="4525963"/>
          </a:xfrm>
        </p:spPr>
        <p:txBody>
          <a:bodyPr>
            <a:normAutofit/>
          </a:bodyPr>
          <a:lstStyle/>
          <a:p>
            <a:r>
              <a:rPr lang="en-US" sz="2800" dirty="0" err="1"/>
              <a:t>Resolución</a:t>
            </a:r>
            <a:r>
              <a:rPr lang="en-US" sz="2800" dirty="0"/>
              <a:t> </a:t>
            </a:r>
            <a:r>
              <a:rPr lang="en-US" sz="2800" dirty="0" err="1"/>
              <a:t>en</a:t>
            </a:r>
            <a:r>
              <a:rPr lang="en-US" sz="2800" dirty="0"/>
              <a:t> el constructor</a:t>
            </a:r>
          </a:p>
          <a:p>
            <a:endParaRPr lang="en-US" sz="2800" dirty="0"/>
          </a:p>
          <a:p>
            <a:endParaRPr lang="en-US" sz="2800" dirty="0"/>
          </a:p>
          <a:p>
            <a:endParaRPr lang="en-US" sz="2800" dirty="0"/>
          </a:p>
          <a:p>
            <a:endParaRPr lang="en-US" sz="2800" dirty="0"/>
          </a:p>
          <a:p>
            <a:r>
              <a:rPr lang="en-US" sz="2800" dirty="0" err="1"/>
              <a:t>IoCConstruct</a:t>
            </a:r>
            <a:endParaRPr lang="en-US" sz="2800" dirty="0"/>
          </a:p>
          <a:p>
            <a:endParaRPr lang="en-US" sz="2800" dirty="0"/>
          </a:p>
        </p:txBody>
      </p:sp>
      <p:pic>
        <p:nvPicPr>
          <p:cNvPr id="276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42" y="1836367"/>
            <a:ext cx="5133975"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86" y="5443246"/>
            <a:ext cx="5695951"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266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654"/>
                                        </p:tgtEl>
                                        <p:attrNameLst>
                                          <p:attrName>style.visibility</p:attrName>
                                        </p:attrNameLst>
                                      </p:cBhvr>
                                      <p:to>
                                        <p:strVal val="visible"/>
                                      </p:to>
                                    </p:set>
                                    <p:animEffect transition="in" filter="fade">
                                      <p:cBhvr>
                                        <p:cTn id="11" dur="500"/>
                                        <p:tgtEl>
                                          <p:spTgt spid="276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Nuestro</a:t>
            </a:r>
            <a:r>
              <a:rPr lang="en-US" dirty="0" smtClean="0"/>
              <a:t> primer </a:t>
            </a:r>
            <a:r>
              <a:rPr lang="en-US" dirty="0" err="1" smtClean="0"/>
              <a:t>servicio</a:t>
            </a:r>
            <a:endParaRPr lang="en-US" dirty="0"/>
          </a:p>
        </p:txBody>
      </p:sp>
    </p:spTree>
    <p:extLst>
      <p:ext uri="{BB962C8B-B14F-4D97-AF65-F5344CB8AC3E}">
        <p14:creationId xmlns:p14="http://schemas.microsoft.com/office/powerpoint/2010/main" val="324139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97449"/>
            <a:ext cx="7937632" cy="350023"/>
          </a:xfrm>
        </p:spPr>
        <p:txBody>
          <a:bodyPr>
            <a:noAutofit/>
          </a:bodyPr>
          <a:lstStyle/>
          <a:p>
            <a:pPr algn="l"/>
            <a:r>
              <a:rPr lang="en-GB" sz="2800" dirty="0" err="1">
                <a:solidFill>
                  <a:schemeClr val="accent2"/>
                </a:solidFill>
              </a:rPr>
              <a:t>Acciones</a:t>
            </a:r>
            <a:r>
              <a:rPr lang="en-GB" sz="2800" dirty="0">
                <a:solidFill>
                  <a:schemeClr val="accent2"/>
                </a:solidFill>
              </a:rPr>
              <a:t> (</a:t>
            </a:r>
            <a:r>
              <a:rPr lang="en-GB" sz="2800" dirty="0" err="1">
                <a:solidFill>
                  <a:schemeClr val="accent2"/>
                </a:solidFill>
              </a:rPr>
              <a:t>Comandos</a:t>
            </a:r>
            <a:r>
              <a:rPr lang="en-GB" sz="2800" dirty="0">
                <a:solidFill>
                  <a:schemeClr val="accent5"/>
                </a:solidFill>
              </a:rPr>
              <a:t>)</a:t>
            </a:r>
            <a:endParaRPr lang="en-US" sz="2800" dirty="0">
              <a:solidFill>
                <a:schemeClr val="accent5"/>
              </a:solidFill>
            </a:endParaRPr>
          </a:p>
        </p:txBody>
      </p:sp>
      <p:sp>
        <p:nvSpPr>
          <p:cNvPr id="5" name="Rectangle 4"/>
          <p:cNvSpPr/>
          <p:nvPr/>
        </p:nvSpPr>
        <p:spPr>
          <a:xfrm>
            <a:off x="7336751" y="2060848"/>
            <a:ext cx="2880320" cy="3744416"/>
          </a:xfrm>
          <a:prstGeom prst="rect">
            <a:avLst/>
          </a:prstGeom>
          <a:solidFill>
            <a:schemeClr val="accent2"/>
          </a:solidFill>
          <a:ln>
            <a:solidFill>
              <a:srgbClr val="027F9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b="1" dirty="0" err="1"/>
              <a:t>PersonViewModel</a:t>
            </a:r>
            <a:endParaRPr lang="en-US" sz="2400" b="1" dirty="0"/>
          </a:p>
        </p:txBody>
      </p:sp>
      <p:sp>
        <p:nvSpPr>
          <p:cNvPr id="6" name="Rectangle 5"/>
          <p:cNvSpPr/>
          <p:nvPr/>
        </p:nvSpPr>
        <p:spPr>
          <a:xfrm>
            <a:off x="7768799" y="2708920"/>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FirstName</a:t>
            </a:r>
            <a:endParaRPr lang="en-US" b="1" dirty="0"/>
          </a:p>
        </p:txBody>
      </p:sp>
      <p:sp>
        <p:nvSpPr>
          <p:cNvPr id="7" name="Rectangle 6"/>
          <p:cNvSpPr/>
          <p:nvPr/>
        </p:nvSpPr>
        <p:spPr>
          <a:xfrm>
            <a:off x="7768799" y="3509392"/>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LastName</a:t>
            </a:r>
            <a:endParaRPr lang="en-US" b="1" dirty="0"/>
          </a:p>
        </p:txBody>
      </p:sp>
      <p:sp>
        <p:nvSpPr>
          <p:cNvPr id="8" name="Rectangle 7"/>
          <p:cNvSpPr/>
          <p:nvPr/>
        </p:nvSpPr>
        <p:spPr>
          <a:xfrm>
            <a:off x="7768799" y="4293096"/>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DateOfBirth</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193" y="1697163"/>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656231" y="2420888"/>
            <a:ext cx="1584176" cy="2664296"/>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1200" dirty="0">
                <a:solidFill>
                  <a:srgbClr val="FFC000"/>
                </a:solidFill>
                <a:latin typeface="Segoe WP" pitchFamily="34" charset="0"/>
                <a:cs typeface="Segoe WP" pitchFamily="34" charset="0"/>
              </a:rPr>
              <a:t>First Name</a:t>
            </a:r>
          </a:p>
          <a:p>
            <a:r>
              <a:rPr lang="en-GB" dirty="0">
                <a:latin typeface="Segoe WP" pitchFamily="34" charset="0"/>
                <a:cs typeface="Segoe WP" pitchFamily="34" charset="0"/>
              </a:rPr>
              <a:t>Jon</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Last Name</a:t>
            </a:r>
          </a:p>
          <a:p>
            <a:r>
              <a:rPr lang="en-GB" dirty="0">
                <a:latin typeface="Segoe WP" pitchFamily="34" charset="0"/>
                <a:cs typeface="Segoe WP" pitchFamily="34" charset="0"/>
              </a:rPr>
              <a:t>Doe</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Date of birth</a:t>
            </a:r>
            <a:endParaRPr lang="en-GB" dirty="0">
              <a:solidFill>
                <a:srgbClr val="FFC000"/>
              </a:solidFill>
              <a:latin typeface="Segoe WP" pitchFamily="34" charset="0"/>
              <a:cs typeface="Segoe WP" pitchFamily="34" charset="0"/>
            </a:endParaRPr>
          </a:p>
          <a:p>
            <a:r>
              <a:rPr lang="en-GB" dirty="0">
                <a:latin typeface="Segoe WP" pitchFamily="34" charset="0"/>
                <a:cs typeface="Segoe WP" pitchFamily="34" charset="0"/>
              </a:rPr>
              <a:t>12/07/1989</a:t>
            </a:r>
            <a:endParaRPr lang="en-US" dirty="0">
              <a:latin typeface="Segoe WP" pitchFamily="34" charset="0"/>
              <a:cs typeface="Segoe WP" pitchFamily="34" charset="0"/>
            </a:endParaRPr>
          </a:p>
        </p:txBody>
      </p:sp>
      <p:sp>
        <p:nvSpPr>
          <p:cNvPr id="9" name="Rectangle 8"/>
          <p:cNvSpPr/>
          <p:nvPr/>
        </p:nvSpPr>
        <p:spPr>
          <a:xfrm>
            <a:off x="2656231" y="2690919"/>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p:cNvCxnSpPr/>
          <p:nvPr/>
        </p:nvCxnSpPr>
        <p:spPr>
          <a:xfrm flipH="1" flipV="1">
            <a:off x="3415379" y="2852937"/>
            <a:ext cx="4209405" cy="180020"/>
          </a:xfrm>
          <a:prstGeom prst="straightConnector1">
            <a:avLst/>
          </a:prstGeom>
          <a:ln w="38100">
            <a:solidFill>
              <a:schemeClr val="accent2"/>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3415379" y="3573017"/>
            <a:ext cx="4209404" cy="260412"/>
          </a:xfrm>
          <a:prstGeom prst="straightConnector1">
            <a:avLst/>
          </a:prstGeom>
          <a:ln w="38100">
            <a:solidFill>
              <a:schemeClr val="accent2"/>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4024383" y="4293096"/>
            <a:ext cx="3600400" cy="360040"/>
          </a:xfrm>
          <a:prstGeom prst="straightConnector1">
            <a:avLst/>
          </a:prstGeom>
          <a:ln w="38100">
            <a:solidFill>
              <a:schemeClr val="accent2"/>
            </a:solidFill>
            <a:headEnd type="arrow"/>
            <a:tailEnd type="arrow"/>
          </a:ln>
        </p:spPr>
        <p:style>
          <a:lnRef idx="1">
            <a:schemeClr val="accent2"/>
          </a:lnRef>
          <a:fillRef idx="0">
            <a:schemeClr val="accent2"/>
          </a:fillRef>
          <a:effectRef idx="0">
            <a:schemeClr val="accent2"/>
          </a:effectRef>
          <a:fontRef idx="minor">
            <a:schemeClr val="tx1"/>
          </a:fontRef>
        </p:style>
      </p:cxnSp>
      <p:sp>
        <p:nvSpPr>
          <p:cNvPr id="16" name="Rectangle 15"/>
          <p:cNvSpPr/>
          <p:nvPr/>
        </p:nvSpPr>
        <p:spPr>
          <a:xfrm>
            <a:off x="2656231" y="3410999"/>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2649823" y="4131079"/>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7768799" y="5085184"/>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b="1" dirty="0" err="1"/>
              <a:t>AddCommand</a:t>
            </a:r>
            <a:endParaRPr lang="en-US" b="1"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989" y="4637251"/>
            <a:ext cx="367347" cy="360000"/>
          </a:xfrm>
          <a:prstGeom prst="rect">
            <a:avLst/>
          </a:prstGeom>
          <a:solidFill>
            <a:schemeClr val="tx1"/>
          </a:solidFill>
          <a:ln>
            <a:noFill/>
          </a:ln>
          <a:extLst/>
        </p:spPr>
      </p:pic>
      <p:sp>
        <p:nvSpPr>
          <p:cNvPr id="4" name="Oval 3"/>
          <p:cNvSpPr/>
          <p:nvPr/>
        </p:nvSpPr>
        <p:spPr>
          <a:xfrm>
            <a:off x="3242987" y="4653136"/>
            <a:ext cx="324000" cy="324000"/>
          </a:xfrm>
          <a:prstGeom prst="ellipse">
            <a:avLst/>
          </a:prstGeom>
          <a:no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bg1"/>
              </a:solidFill>
            </a:endParaRPr>
          </a:p>
        </p:txBody>
      </p:sp>
      <p:cxnSp>
        <p:nvCxnSpPr>
          <p:cNvPr id="19" name="Straight Arrow Connector 18"/>
          <p:cNvCxnSpPr/>
          <p:nvPr/>
        </p:nvCxnSpPr>
        <p:spPr>
          <a:xfrm flipH="1" flipV="1">
            <a:off x="3564003" y="4815138"/>
            <a:ext cx="4060781" cy="594085"/>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348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8195"/>
                                        </p:tgtEl>
                                        <p:attrNameLst>
                                          <p:attrName>style.visibility</p:attrName>
                                        </p:attrNameLst>
                                      </p:cBhvr>
                                      <p:to>
                                        <p:strVal val="visible"/>
                                      </p:to>
                                    </p:set>
                                    <p:animEffect transition="in" filter="fade">
                                      <p:cBhvr>
                                        <p:cTn id="53" dur="500"/>
                                        <p:tgtEl>
                                          <p:spTgt spid="819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9" grpId="0" animBg="1"/>
      <p:bldP spid="16" grpId="0" animBg="1"/>
      <p:bldP spid="17" grpId="0" animBg="1"/>
      <p:bldP spid="18"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4639"/>
            <a:ext cx="9804400" cy="1143000"/>
          </a:xfrm>
        </p:spPr>
        <p:txBody>
          <a:bodyPr>
            <a:normAutofit/>
          </a:bodyPr>
          <a:lstStyle/>
          <a:p>
            <a:pPr algn="l"/>
            <a:r>
              <a:rPr lang="en-US" sz="2800" dirty="0" err="1">
                <a:solidFill>
                  <a:schemeClr val="accent2"/>
                </a:solidFill>
              </a:rPr>
              <a:t>ICommand</a:t>
            </a:r>
            <a:endParaRPr lang="en-US" sz="2800" dirty="0">
              <a:solidFill>
                <a:schemeClr val="accent2"/>
              </a:solidFill>
            </a:endParaRP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193800"/>
            <a:ext cx="682171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19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9601200" cy="1143000"/>
          </a:xfrm>
        </p:spPr>
        <p:txBody>
          <a:bodyPr>
            <a:normAutofit/>
          </a:bodyPr>
          <a:lstStyle/>
          <a:p>
            <a:pPr algn="l"/>
            <a:r>
              <a:rPr lang="en-US" sz="2800" dirty="0" err="1">
                <a:solidFill>
                  <a:schemeClr val="accent2"/>
                </a:solidFill>
              </a:rPr>
              <a:t>ViewModel</a:t>
            </a:r>
            <a:r>
              <a:rPr lang="en-US" sz="2800" dirty="0">
                <a:solidFill>
                  <a:schemeClr val="accent2"/>
                </a:solidFill>
              </a:rPr>
              <a:t> Command</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6197600" cy="3302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95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5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01" y="274639"/>
            <a:ext cx="9652499" cy="1143000"/>
          </a:xfrm>
        </p:spPr>
        <p:txBody>
          <a:bodyPr>
            <a:normAutofit/>
          </a:bodyPr>
          <a:lstStyle/>
          <a:p>
            <a:pPr algn="l"/>
            <a:r>
              <a:rPr lang="en-US" sz="2800" dirty="0">
                <a:solidFill>
                  <a:schemeClr val="accent2"/>
                </a:solidFill>
              </a:rPr>
              <a:t>UI Syntax</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1373578"/>
            <a:ext cx="4105275" cy="895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406" y="2428573"/>
            <a:ext cx="4552951"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341" y="3868732"/>
            <a:ext cx="48006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301" y="14612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www.lifepics.com/images/Content/android-ic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305" y="2500579"/>
            <a:ext cx="6590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381" y="3868731"/>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73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3794"/>
                                        </p:tgtEl>
                                        <p:attrNameLst>
                                          <p:attrName>style.visibility</p:attrName>
                                        </p:attrNameLst>
                                      </p:cBhvr>
                                      <p:to>
                                        <p:strVal val="visible"/>
                                      </p:to>
                                    </p:set>
                                    <p:animEffect transition="in" filter="fade">
                                      <p:cBhvr>
                                        <p:cTn id="10" dur="500"/>
                                        <p:tgtEl>
                                          <p:spTgt spid="337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3795"/>
                                        </p:tgtEl>
                                        <p:attrNameLst>
                                          <p:attrName>style.visibility</p:attrName>
                                        </p:attrNameLst>
                                      </p:cBhvr>
                                      <p:to>
                                        <p:strVal val="visible"/>
                                      </p:to>
                                    </p:set>
                                    <p:animEffect transition="in" filter="fade">
                                      <p:cBhvr>
                                        <p:cTn id="18" dur="500"/>
                                        <p:tgtEl>
                                          <p:spTgt spid="337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3796"/>
                                        </p:tgtEl>
                                        <p:attrNameLst>
                                          <p:attrName>style.visibility</p:attrName>
                                        </p:attrNameLst>
                                      </p:cBhvr>
                                      <p:to>
                                        <p:strVal val="visible"/>
                                      </p:to>
                                    </p:set>
                                    <p:animEffect transition="in" filter="fade">
                                      <p:cBhvr>
                                        <p:cTn id="26"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Llega</a:t>
            </a:r>
            <a:r>
              <a:rPr lang="en-US" dirty="0" smtClean="0"/>
              <a:t> el </a:t>
            </a:r>
            <a:r>
              <a:rPr lang="en-US" dirty="0" err="1" smtClean="0"/>
              <a:t>turno</a:t>
            </a:r>
            <a:r>
              <a:rPr lang="en-US" dirty="0" smtClean="0"/>
              <a:t> de </a:t>
            </a:r>
            <a:r>
              <a:rPr lang="en-US" dirty="0" err="1" smtClean="0"/>
              <a:t>realizar</a:t>
            </a:r>
            <a:r>
              <a:rPr lang="en-US" dirty="0" smtClean="0"/>
              <a:t> </a:t>
            </a:r>
            <a:r>
              <a:rPr lang="en-US" dirty="0" err="1" smtClean="0"/>
              <a:t>acciones</a:t>
            </a:r>
            <a:r>
              <a:rPr lang="en-US" dirty="0" smtClean="0"/>
              <a:t>!</a:t>
            </a:r>
            <a:endParaRPr lang="en-US" dirty="0"/>
          </a:p>
        </p:txBody>
      </p:sp>
    </p:spTree>
    <p:extLst>
      <p:ext uri="{BB962C8B-B14F-4D97-AF65-F5344CB8AC3E}">
        <p14:creationId xmlns:p14="http://schemas.microsoft.com/office/powerpoint/2010/main" val="132101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850601"/>
            <a:ext cx="9408344" cy="395963"/>
          </a:xfrm>
        </p:spPr>
        <p:txBody>
          <a:bodyPr>
            <a:noAutofit/>
          </a:bodyPr>
          <a:lstStyle/>
          <a:p>
            <a:pPr algn="l"/>
            <a:r>
              <a:rPr lang="en-GB" sz="2800" smtClean="0">
                <a:solidFill>
                  <a:schemeClr val="accent2"/>
                </a:solidFill>
              </a:rPr>
              <a:t>COLECCIONES</a:t>
            </a:r>
            <a:endParaRPr lang="en-US" sz="2800" dirty="0">
              <a:solidFill>
                <a:schemeClr val="accent2"/>
              </a:solidFill>
            </a:endParaRPr>
          </a:p>
        </p:txBody>
      </p:sp>
      <p:sp>
        <p:nvSpPr>
          <p:cNvPr id="5" name="Rectangle 4"/>
          <p:cNvSpPr/>
          <p:nvPr/>
        </p:nvSpPr>
        <p:spPr>
          <a:xfrm>
            <a:off x="7315467" y="1997904"/>
            <a:ext cx="2880320" cy="3744416"/>
          </a:xfrm>
          <a:prstGeom prst="rect">
            <a:avLst/>
          </a:prstGeom>
          <a:solidFill>
            <a:schemeClr val="accent2"/>
          </a:solidFill>
          <a:ln>
            <a:solidFill>
              <a:srgbClr val="0F748A"/>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dirty="0" err="1"/>
              <a:t>PeopleViewModel</a:t>
            </a:r>
            <a:endParaRPr lang="en-US" sz="2400" dirty="0"/>
          </a:p>
        </p:txBody>
      </p:sp>
      <p:sp>
        <p:nvSpPr>
          <p:cNvPr id="6" name="Rectangle 5"/>
          <p:cNvSpPr/>
          <p:nvPr/>
        </p:nvSpPr>
        <p:spPr>
          <a:xfrm>
            <a:off x="7747515" y="2645976"/>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Hackers</a:t>
            </a:r>
          </a:p>
          <a:p>
            <a:pPr algn="ctr"/>
            <a:r>
              <a:rPr lang="en-GB" sz="1200" dirty="0"/>
              <a:t>List&lt;</a:t>
            </a:r>
            <a:r>
              <a:rPr lang="en-GB" sz="1200" dirty="0" err="1"/>
              <a:t>PersonViewModel</a:t>
            </a:r>
            <a:r>
              <a:rPr lang="en-GB" sz="1200" dirty="0"/>
              <a:t>&gt;</a:t>
            </a:r>
            <a:endParaRPr lang="en-US" sz="1200" dirty="0"/>
          </a:p>
        </p:txBody>
      </p:sp>
      <p:sp>
        <p:nvSpPr>
          <p:cNvPr id="7" name="Rectangle 6"/>
          <p:cNvSpPr/>
          <p:nvPr/>
        </p:nvSpPr>
        <p:spPr>
          <a:xfrm>
            <a:off x="8323579" y="3374440"/>
            <a:ext cx="1584176" cy="567680"/>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Greg</a:t>
            </a:r>
            <a:endParaRPr lang="en-US" dirty="0"/>
          </a:p>
        </p:txBody>
      </p:sp>
      <p:sp>
        <p:nvSpPr>
          <p:cNvPr id="8" name="Rectangle 7"/>
          <p:cNvSpPr/>
          <p:nvPr/>
        </p:nvSpPr>
        <p:spPr>
          <a:xfrm>
            <a:off x="8323579" y="3995401"/>
            <a:ext cx="1584176" cy="522785"/>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Jon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909" y="1634219"/>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634947" y="2357944"/>
            <a:ext cx="1584176" cy="2664296"/>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endParaRPr lang="en-US" dirty="0">
              <a:latin typeface="Segoe WP" pitchFamily="34" charset="0"/>
              <a:cs typeface="Segoe WP" pitchFamily="34" charset="0"/>
            </a:endParaRPr>
          </a:p>
        </p:txBody>
      </p:sp>
      <p:cxnSp>
        <p:nvCxnSpPr>
          <p:cNvPr id="12" name="Straight Arrow Connector 11"/>
          <p:cNvCxnSpPr/>
          <p:nvPr/>
        </p:nvCxnSpPr>
        <p:spPr>
          <a:xfrm flipH="1" flipV="1">
            <a:off x="4219124" y="2645978"/>
            <a:ext cx="3384379" cy="324037"/>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4003100" y="3001662"/>
            <a:ext cx="4138237" cy="625135"/>
          </a:xfrm>
          <a:prstGeom prst="straightConnector1">
            <a:avLst/>
          </a:prstGeom>
          <a:ln w="1905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3950529" y="3582079"/>
            <a:ext cx="4190809" cy="692788"/>
          </a:xfrm>
          <a:prstGeom prst="straightConnector1">
            <a:avLst/>
          </a:prstGeom>
          <a:ln w="1905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sp>
        <p:nvSpPr>
          <p:cNvPr id="20" name="Rectangle 19"/>
          <p:cNvSpPr/>
          <p:nvPr/>
        </p:nvSpPr>
        <p:spPr>
          <a:xfrm>
            <a:off x="8323579" y="4571465"/>
            <a:ext cx="1584176" cy="522785"/>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Daniel</a:t>
            </a:r>
            <a:endParaRPr lang="en-US" dirty="0"/>
          </a:p>
        </p:txBody>
      </p:sp>
      <p:sp>
        <p:nvSpPr>
          <p:cNvPr id="11" name="TextBox 10"/>
          <p:cNvSpPr txBox="1"/>
          <p:nvPr/>
        </p:nvSpPr>
        <p:spPr>
          <a:xfrm>
            <a:off x="2634947" y="2285936"/>
            <a:ext cx="1462901" cy="369332"/>
          </a:xfrm>
          <a:prstGeom prst="rect">
            <a:avLst/>
          </a:prstGeom>
          <a:noFill/>
        </p:spPr>
        <p:txBody>
          <a:bodyPr wrap="none" rtlCol="0">
            <a:spAutoFit/>
          </a:bodyPr>
          <a:lstStyle/>
          <a:p>
            <a:r>
              <a:rPr lang="en-US" b="1" dirty="0">
                <a:solidFill>
                  <a:schemeClr val="bg1"/>
                </a:solidFill>
              </a:rPr>
              <a:t>Cool Hackers</a:t>
            </a:r>
          </a:p>
        </p:txBody>
      </p:sp>
      <p:grpSp>
        <p:nvGrpSpPr>
          <p:cNvPr id="26" name="Group 25"/>
          <p:cNvGrpSpPr/>
          <p:nvPr/>
        </p:nvGrpSpPr>
        <p:grpSpPr>
          <a:xfrm>
            <a:off x="2706955" y="3294055"/>
            <a:ext cx="1243571" cy="584776"/>
            <a:chOff x="827583" y="2563039"/>
            <a:chExt cx="1243571" cy="584774"/>
          </a:xfrm>
        </p:grpSpPr>
        <p:sp>
          <p:nvSpPr>
            <p:cNvPr id="30" name="TextBox 29"/>
            <p:cNvSpPr txBox="1"/>
            <p:nvPr/>
          </p:nvSpPr>
          <p:spPr>
            <a:xfrm>
              <a:off x="1292543" y="2563039"/>
              <a:ext cx="778611" cy="584774"/>
            </a:xfrm>
            <a:prstGeom prst="rect">
              <a:avLst/>
            </a:prstGeom>
            <a:noFill/>
          </p:spPr>
          <p:txBody>
            <a:bodyPr wrap="none" rtlCol="0">
              <a:spAutoFit/>
            </a:bodyPr>
            <a:lstStyle/>
            <a:p>
              <a:r>
                <a:rPr lang="en-GB" dirty="0">
                  <a:solidFill>
                    <a:schemeClr val="bg1"/>
                  </a:solidFill>
                  <a:latin typeface="Segoe WP" pitchFamily="34" charset="0"/>
                  <a:cs typeface="Segoe WP" pitchFamily="34" charset="0"/>
                </a:rPr>
                <a:t>Jon</a:t>
              </a:r>
            </a:p>
            <a:p>
              <a:r>
                <a:rPr lang="en-GB" sz="1400" dirty="0">
                  <a:solidFill>
                    <a:schemeClr val="bg1"/>
                  </a:solidFill>
                  <a:latin typeface="Segoe WP" pitchFamily="34" charset="0"/>
                  <a:cs typeface="Segoe WP" pitchFamily="34" charset="0"/>
                </a:rPr>
                <a:t>@</a:t>
              </a:r>
              <a:r>
                <a:rPr lang="en-GB" sz="1400" dirty="0" err="1">
                  <a:solidFill>
                    <a:schemeClr val="bg1"/>
                  </a:solidFill>
                  <a:latin typeface="Segoe WP" pitchFamily="34" charset="0"/>
                  <a:cs typeface="Segoe WP" pitchFamily="34" charset="0"/>
                </a:rPr>
                <a:t>redth</a:t>
              </a:r>
              <a:endParaRPr lang="en-US" dirty="0">
                <a:solidFill>
                  <a:schemeClr val="bg1"/>
                </a:solidFill>
                <a:latin typeface="Segoe WP" pitchFamily="34" charset="0"/>
                <a:cs typeface="Segoe WP" pitchFamily="34" charset="0"/>
              </a:endParaRPr>
            </a:p>
          </p:txBody>
        </p:sp>
        <p:pic>
          <p:nvPicPr>
            <p:cNvPr id="16390" name="Picture 6" descr="Red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3" y="2571749"/>
              <a:ext cx="471600" cy="4716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 name="Straight Arrow Connector 43"/>
          <p:cNvCxnSpPr/>
          <p:nvPr/>
        </p:nvCxnSpPr>
        <p:spPr>
          <a:xfrm flipH="1" flipV="1">
            <a:off x="4219124" y="4256794"/>
            <a:ext cx="3922213" cy="576063"/>
          </a:xfrm>
          <a:prstGeom prst="straightConnector1">
            <a:avLst/>
          </a:prstGeom>
          <a:ln w="1905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grpSp>
        <p:nvGrpSpPr>
          <p:cNvPr id="48" name="Group 47"/>
          <p:cNvGrpSpPr/>
          <p:nvPr/>
        </p:nvGrpSpPr>
        <p:grpSpPr>
          <a:xfrm>
            <a:off x="2705636" y="2709273"/>
            <a:ext cx="1585496" cy="584775"/>
            <a:chOff x="826265" y="1914967"/>
            <a:chExt cx="1585496" cy="584776"/>
          </a:xfrm>
        </p:grpSpPr>
        <p:grpSp>
          <p:nvGrpSpPr>
            <p:cNvPr id="23" name="Group 22"/>
            <p:cNvGrpSpPr/>
            <p:nvPr/>
          </p:nvGrpSpPr>
          <p:grpSpPr>
            <a:xfrm>
              <a:off x="826265" y="1914967"/>
              <a:ext cx="1585496" cy="584776"/>
              <a:chOff x="793354" y="1914967"/>
              <a:chExt cx="1585496" cy="584776"/>
            </a:xfrm>
          </p:grpSpPr>
          <p:pic>
            <p:nvPicPr>
              <p:cNvPr id="16388" name="Picture 4" descr="Greg Shack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354" y="1939930"/>
                <a:ext cx="471552" cy="4715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259633" y="1914967"/>
                <a:ext cx="1119217" cy="584776"/>
              </a:xfrm>
              <a:prstGeom prst="rect">
                <a:avLst/>
              </a:prstGeom>
              <a:noFill/>
            </p:spPr>
            <p:txBody>
              <a:bodyPr wrap="none" rtlCol="0">
                <a:spAutoFit/>
              </a:bodyPr>
              <a:lstStyle/>
              <a:p>
                <a:r>
                  <a:rPr lang="en-GB" dirty="0">
                    <a:solidFill>
                      <a:schemeClr val="bg1"/>
                    </a:solidFill>
                    <a:latin typeface="Segoe WP" pitchFamily="34" charset="0"/>
                    <a:cs typeface="Segoe WP" pitchFamily="34" charset="0"/>
                  </a:rPr>
                  <a:t>Greg</a:t>
                </a:r>
              </a:p>
              <a:p>
                <a:r>
                  <a:rPr lang="en-GB" sz="1400" dirty="0">
                    <a:solidFill>
                      <a:schemeClr val="bg1"/>
                    </a:solidFill>
                    <a:latin typeface="Segoe WP" pitchFamily="34" charset="0"/>
                    <a:cs typeface="Segoe WP" pitchFamily="34" charset="0"/>
                  </a:rPr>
                  <a:t>@</a:t>
                </a:r>
                <a:r>
                  <a:rPr lang="en-GB" sz="1400" dirty="0" err="1">
                    <a:solidFill>
                      <a:schemeClr val="bg1"/>
                    </a:solidFill>
                    <a:latin typeface="Segoe WP" pitchFamily="34" charset="0"/>
                    <a:cs typeface="Segoe WP" pitchFamily="34" charset="0"/>
                  </a:rPr>
                  <a:t>gshackles</a:t>
                </a:r>
                <a:endParaRPr lang="en-US" dirty="0">
                  <a:solidFill>
                    <a:schemeClr val="bg1"/>
                  </a:solidFill>
                  <a:latin typeface="Segoe WP" pitchFamily="34" charset="0"/>
                  <a:cs typeface="Segoe WP" pitchFamily="34" charset="0"/>
                </a:endParaRPr>
              </a:p>
            </p:txBody>
          </p:sp>
        </p:gr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616" y="2227681"/>
              <a:ext cx="200053" cy="200053"/>
            </a:xfrm>
            <a:prstGeom prst="rect">
              <a:avLst/>
            </a:prstGeom>
          </p:spPr>
        </p:pic>
      </p:grpSp>
      <p:grpSp>
        <p:nvGrpSpPr>
          <p:cNvPr id="47" name="Group 46"/>
          <p:cNvGrpSpPr/>
          <p:nvPr/>
        </p:nvGrpSpPr>
        <p:grpSpPr>
          <a:xfrm>
            <a:off x="2706957" y="3870112"/>
            <a:ext cx="1625762" cy="584775"/>
            <a:chOff x="827584" y="3147814"/>
            <a:chExt cx="1625764" cy="584776"/>
          </a:xfrm>
        </p:grpSpPr>
        <p:grpSp>
          <p:nvGrpSpPr>
            <p:cNvPr id="25" name="Group 24"/>
            <p:cNvGrpSpPr/>
            <p:nvPr/>
          </p:nvGrpSpPr>
          <p:grpSpPr>
            <a:xfrm>
              <a:off x="827584" y="3147814"/>
              <a:ext cx="1625764" cy="584776"/>
              <a:chOff x="827584" y="3139103"/>
              <a:chExt cx="1625764" cy="584776"/>
            </a:xfrm>
          </p:grpSpPr>
          <p:pic>
            <p:nvPicPr>
              <p:cNvPr id="16392" name="Picture 8" descr="Daniel Plaist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147814"/>
                <a:ext cx="471600" cy="4716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293862" y="3139103"/>
                <a:ext cx="1159486" cy="584776"/>
              </a:xfrm>
              <a:prstGeom prst="rect">
                <a:avLst/>
              </a:prstGeom>
              <a:noFill/>
            </p:spPr>
            <p:txBody>
              <a:bodyPr wrap="none" rtlCol="0">
                <a:spAutoFit/>
              </a:bodyPr>
              <a:lstStyle/>
              <a:p>
                <a:r>
                  <a:rPr lang="en-GB" dirty="0">
                    <a:solidFill>
                      <a:schemeClr val="bg1"/>
                    </a:solidFill>
                    <a:latin typeface="Segoe WP" pitchFamily="34" charset="0"/>
                    <a:cs typeface="Segoe WP" pitchFamily="34" charset="0"/>
                  </a:rPr>
                  <a:t>Daniel</a:t>
                </a:r>
              </a:p>
              <a:p>
                <a:r>
                  <a:rPr lang="en-GB" sz="1400" dirty="0">
                    <a:solidFill>
                      <a:schemeClr val="bg1"/>
                    </a:solidFill>
                    <a:latin typeface="Segoe WP" pitchFamily="34" charset="0"/>
                    <a:cs typeface="Segoe WP" pitchFamily="34" charset="0"/>
                  </a:rPr>
                  <a:t>@</a:t>
                </a:r>
                <a:r>
                  <a:rPr lang="en-GB" sz="1400" dirty="0" err="1">
                    <a:solidFill>
                      <a:schemeClr val="bg1"/>
                    </a:solidFill>
                    <a:latin typeface="Segoe WP" pitchFamily="34" charset="0"/>
                    <a:cs typeface="Segoe WP" pitchFamily="34" charset="0"/>
                  </a:rPr>
                  <a:t>dsplaisted</a:t>
                </a:r>
                <a:endParaRPr lang="en-US" dirty="0">
                  <a:solidFill>
                    <a:schemeClr val="bg1"/>
                  </a:solidFill>
                  <a:latin typeface="Segoe WP" pitchFamily="34" charset="0"/>
                  <a:cs typeface="Segoe WP" pitchFamily="34" charset="0"/>
                </a:endParaRPr>
              </a:p>
            </p:txBody>
          </p:sp>
        </p:grp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131" y="3478456"/>
              <a:ext cx="200053" cy="200053"/>
            </a:xfrm>
            <a:prstGeom prst="rect">
              <a:avLst/>
            </a:prstGeom>
          </p:spPr>
        </p:pic>
      </p:grpSp>
      <p:sp>
        <p:nvSpPr>
          <p:cNvPr id="57" name="Rectangle 56"/>
          <p:cNvSpPr/>
          <p:nvPr/>
        </p:nvSpPr>
        <p:spPr>
          <a:xfrm>
            <a:off x="8323579" y="5147529"/>
            <a:ext cx="1584176" cy="522785"/>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Tomasz</a:t>
            </a:r>
            <a:endParaRPr lang="en-US" dirty="0"/>
          </a:p>
        </p:txBody>
      </p:sp>
      <p:cxnSp>
        <p:nvCxnSpPr>
          <p:cNvPr id="58" name="Straight Arrow Connector 57"/>
          <p:cNvCxnSpPr/>
          <p:nvPr/>
        </p:nvCxnSpPr>
        <p:spPr>
          <a:xfrm flipH="1" flipV="1">
            <a:off x="4219124" y="4832858"/>
            <a:ext cx="3922213" cy="576063"/>
          </a:xfrm>
          <a:prstGeom prst="straightConnector1">
            <a:avLst/>
          </a:prstGeom>
          <a:ln w="1905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grpSp>
        <p:nvGrpSpPr>
          <p:cNvPr id="51" name="Group 50"/>
          <p:cNvGrpSpPr/>
          <p:nvPr/>
        </p:nvGrpSpPr>
        <p:grpSpPr>
          <a:xfrm>
            <a:off x="2706955" y="4446173"/>
            <a:ext cx="1624801" cy="584775"/>
            <a:chOff x="827584" y="3651870"/>
            <a:chExt cx="1624800" cy="584776"/>
          </a:xfrm>
        </p:grpSpPr>
        <p:sp>
          <p:nvSpPr>
            <p:cNvPr id="63" name="TextBox 62"/>
            <p:cNvSpPr txBox="1"/>
            <p:nvPr/>
          </p:nvSpPr>
          <p:spPr>
            <a:xfrm>
              <a:off x="1293863" y="3651870"/>
              <a:ext cx="1158521" cy="584776"/>
            </a:xfrm>
            <a:prstGeom prst="rect">
              <a:avLst/>
            </a:prstGeom>
            <a:noFill/>
          </p:spPr>
          <p:txBody>
            <a:bodyPr wrap="none" rtlCol="0">
              <a:spAutoFit/>
            </a:bodyPr>
            <a:lstStyle/>
            <a:p>
              <a:r>
                <a:rPr lang="en-GB" dirty="0">
                  <a:solidFill>
                    <a:schemeClr val="bg1"/>
                  </a:solidFill>
                  <a:latin typeface="Segoe WP" pitchFamily="34" charset="0"/>
                  <a:cs typeface="Segoe WP" pitchFamily="34" charset="0"/>
                </a:rPr>
                <a:t>Tomasz</a:t>
              </a:r>
            </a:p>
            <a:p>
              <a:r>
                <a:rPr lang="en-GB" sz="1400" dirty="0">
                  <a:solidFill>
                    <a:schemeClr val="bg1"/>
                  </a:solidFill>
                  <a:latin typeface="Segoe WP" pitchFamily="34" charset="0"/>
                  <a:cs typeface="Segoe WP" pitchFamily="34" charset="0"/>
                </a:rPr>
                <a:t>@</a:t>
              </a:r>
              <a:r>
                <a:rPr lang="en-GB" sz="1400" dirty="0" err="1">
                  <a:solidFill>
                    <a:schemeClr val="bg1"/>
                  </a:solidFill>
                  <a:latin typeface="Segoe WP" pitchFamily="34" charset="0"/>
                  <a:cs typeface="Segoe WP" pitchFamily="34" charset="0"/>
                </a:rPr>
                <a:t>cheesebar</a:t>
              </a:r>
              <a:endParaRPr lang="en-US" dirty="0">
                <a:solidFill>
                  <a:schemeClr val="bg1"/>
                </a:solidFill>
                <a:latin typeface="Segoe WP" pitchFamily="34" charset="0"/>
                <a:cs typeface="Segoe WP" pitchFamily="34" charset="0"/>
              </a:endParaRPr>
            </a:p>
          </p:txBody>
        </p:sp>
        <p:pic>
          <p:nvPicPr>
            <p:cNvPr id="16397" name="Picture 13" descr="Tomasz Cieleck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3684326"/>
              <a:ext cx="471600" cy="4716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131" y="3982512"/>
              <a:ext cx="200053" cy="200053"/>
            </a:xfrm>
            <a:prstGeom prst="rect">
              <a:avLst/>
            </a:prstGeom>
          </p:spPr>
        </p:pic>
      </p:grpSp>
    </p:spTree>
    <p:extLst>
      <p:ext uri="{BB962C8B-B14F-4D97-AF65-F5344CB8AC3E}">
        <p14:creationId xmlns:p14="http://schemas.microsoft.com/office/powerpoint/2010/main" val="38183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par>
                          <p:cTn id="58" fill="hold">
                            <p:stCondLst>
                              <p:cond delay="3500"/>
                            </p:stCondLst>
                            <p:childTnLst>
                              <p:par>
                                <p:cTn id="59" presetID="10" presetClass="entr" presetSubtype="0"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childTnLst>
                          </p:cTn>
                        </p:par>
                        <p:par>
                          <p:cTn id="62" fill="hold">
                            <p:stCondLst>
                              <p:cond delay="4000"/>
                            </p:stCondLst>
                            <p:childTnLst>
                              <p:par>
                                <p:cTn id="63" presetID="10" presetClass="entr" presetSubtype="0" fill="hold"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par>
                          <p:cTn id="66" fill="hold">
                            <p:stCondLst>
                              <p:cond delay="4500"/>
                            </p:stCondLst>
                            <p:childTnLst>
                              <p:par>
                                <p:cTn id="67" presetID="10" presetClass="entr" presetSubtype="0" fill="hold" grpId="0" nodeType="after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500"/>
                                        <p:tgtEl>
                                          <p:spTgt spid="57"/>
                                        </p:tgtEl>
                                      </p:cBhvr>
                                    </p:animEffect>
                                  </p:childTnLst>
                                </p:cTn>
                              </p:par>
                            </p:childTnLst>
                          </p:cTn>
                        </p:par>
                        <p:par>
                          <p:cTn id="70" fill="hold">
                            <p:stCondLst>
                              <p:cond delay="5000"/>
                            </p:stCondLst>
                            <p:childTnLst>
                              <p:par>
                                <p:cTn id="71" presetID="10" presetClass="entr" presetSubtype="0" fill="hold"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childTnLst>
                          </p:cTn>
                        </p:par>
                        <p:par>
                          <p:cTn id="74" fill="hold">
                            <p:stCondLst>
                              <p:cond delay="5500"/>
                            </p:stCondLst>
                            <p:childTnLst>
                              <p:par>
                                <p:cTn id="75" presetID="10" presetClass="entr" presetSubtype="0" fill="hold"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20" grpId="0" animBg="1"/>
      <p:bldP spid="11" grpId="0"/>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200" dirty="0" err="1" smtClean="0"/>
              <a:t>MVVMCross</a:t>
            </a:r>
            <a:endParaRPr lang="en-US" sz="3200" dirty="0" smtClean="0"/>
          </a:p>
          <a:p>
            <a:pPr lvl="1"/>
            <a:r>
              <a:rPr lang="en-US" sz="1800" dirty="0" smtClean="0"/>
              <a:t>MVVM</a:t>
            </a:r>
            <a:endParaRPr lang="en-US" sz="1800" dirty="0"/>
          </a:p>
          <a:p>
            <a:pPr lvl="1"/>
            <a:r>
              <a:rPr lang="en-US" sz="1800" dirty="0" err="1" smtClean="0"/>
              <a:t>MVVMCross</a:t>
            </a:r>
            <a:endParaRPr lang="en-US" sz="1800" dirty="0"/>
          </a:p>
          <a:p>
            <a:pPr lvl="1"/>
            <a:r>
              <a:rPr lang="en-US" sz="1800" dirty="0" smtClean="0"/>
              <a:t>Bindings</a:t>
            </a:r>
            <a:endParaRPr lang="en-US" sz="1800" dirty="0" smtClean="0"/>
          </a:p>
          <a:p>
            <a:pPr lvl="1"/>
            <a:r>
              <a:rPr lang="en-US" sz="1800" dirty="0" err="1" smtClean="0"/>
              <a:t>Comandos</a:t>
            </a:r>
            <a:endParaRPr lang="en-US" sz="1800" dirty="0" smtClean="0"/>
          </a:p>
          <a:p>
            <a:pPr lvl="1"/>
            <a:r>
              <a:rPr lang="en-US" sz="1800" dirty="0" err="1" smtClean="0"/>
              <a:t>Navegación</a:t>
            </a:r>
            <a:endParaRPr lang="en-US" sz="1800" dirty="0" smtClean="0"/>
          </a:p>
          <a:p>
            <a:pPr lvl="1"/>
            <a:r>
              <a:rPr lang="en-US" sz="1800" dirty="0" err="1" smtClean="0"/>
              <a:t>Listados</a:t>
            </a:r>
            <a:endParaRPr lang="en-US" sz="1800" dirty="0" smtClean="0"/>
          </a:p>
          <a:p>
            <a:pPr lvl="1"/>
            <a:r>
              <a:rPr lang="en-US" sz="1800" dirty="0" smtClean="0"/>
              <a:t>Plugins</a:t>
            </a:r>
            <a:endParaRPr lang="en-US" sz="3200" dirty="0" smtClean="0"/>
          </a:p>
          <a:p>
            <a:r>
              <a:rPr lang="en-US" sz="3200" dirty="0" err="1" smtClean="0"/>
              <a:t>Compartir</a:t>
            </a:r>
            <a:r>
              <a:rPr lang="en-US" sz="3200" dirty="0" smtClean="0"/>
              <a:t> la mayor </a:t>
            </a:r>
            <a:r>
              <a:rPr lang="en-US" sz="3200" dirty="0" err="1" smtClean="0"/>
              <a:t>cantidad</a:t>
            </a:r>
            <a:r>
              <a:rPr lang="en-US" sz="3200" dirty="0" smtClean="0"/>
              <a:t> de </a:t>
            </a:r>
            <a:r>
              <a:rPr lang="en-US" sz="3200" dirty="0" err="1" smtClean="0"/>
              <a:t>código</a:t>
            </a:r>
            <a:r>
              <a:rPr lang="en-US" sz="3200" dirty="0" smtClean="0"/>
              <a:t> </a:t>
            </a:r>
            <a:r>
              <a:rPr lang="en-US" sz="3200" dirty="0" err="1" smtClean="0"/>
              <a:t>posible</a:t>
            </a:r>
            <a:endParaRPr lang="en-US" sz="3200" dirty="0" smtClean="0"/>
          </a:p>
          <a:p>
            <a:pPr lvl="1"/>
            <a:r>
              <a:rPr lang="en-US" sz="1800" dirty="0" smtClean="0"/>
              <a:t>PCL</a:t>
            </a:r>
          </a:p>
          <a:p>
            <a:pPr lvl="1"/>
            <a:r>
              <a:rPr lang="en-US" sz="1800" dirty="0" smtClean="0"/>
              <a:t>DEMOs</a:t>
            </a:r>
          </a:p>
        </p:txBody>
      </p:sp>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274639"/>
            <a:ext cx="9702799" cy="1143000"/>
          </a:xfrm>
        </p:spPr>
        <p:txBody>
          <a:bodyPr>
            <a:normAutofit/>
          </a:bodyPr>
          <a:lstStyle/>
          <a:p>
            <a:pPr algn="l"/>
            <a:r>
              <a:rPr lang="en-US" sz="2800" dirty="0" err="1">
                <a:solidFill>
                  <a:schemeClr val="accent2"/>
                </a:solidFill>
              </a:rPr>
              <a:t>INotifyCollectionChanged</a:t>
            </a:r>
            <a:endParaRPr lang="en-US" sz="2800" dirty="0">
              <a:solidFill>
                <a:schemeClr val="accent2"/>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417640"/>
            <a:ext cx="7721600" cy="2515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919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9702800" cy="1143000"/>
          </a:xfrm>
        </p:spPr>
        <p:txBody>
          <a:bodyPr>
            <a:normAutofit/>
          </a:bodyPr>
          <a:lstStyle/>
          <a:p>
            <a:pPr algn="l"/>
            <a:r>
              <a:rPr lang="en-US" sz="3200" dirty="0" err="1">
                <a:solidFill>
                  <a:schemeClr val="accent2"/>
                </a:solidFill>
              </a:rPr>
              <a:t>ObservableCollection</a:t>
            </a:r>
            <a:endParaRPr lang="en-US" sz="3200" dirty="0">
              <a:solidFill>
                <a:schemeClr val="accent2"/>
              </a:solidFill>
            </a:endParaRP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295401"/>
            <a:ext cx="7113776" cy="284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08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fade">
                                      <p:cBhvr>
                                        <p:cTn id="7"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274639"/>
            <a:ext cx="9499600" cy="1143000"/>
          </a:xfrm>
        </p:spPr>
        <p:txBody>
          <a:bodyPr>
            <a:normAutofit/>
          </a:bodyPr>
          <a:lstStyle/>
          <a:p>
            <a:pPr algn="l"/>
            <a:r>
              <a:rPr lang="en-US" sz="2800" dirty="0" err="1">
                <a:solidFill>
                  <a:schemeClr val="accent2"/>
                </a:solidFill>
              </a:rPr>
              <a:t>ViewModel</a:t>
            </a:r>
            <a:r>
              <a:rPr lang="en-US" sz="2800" dirty="0">
                <a:solidFill>
                  <a:schemeClr val="accent2"/>
                </a:solidFill>
              </a:rPr>
              <a:t> Collection Property</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803401"/>
            <a:ext cx="8026400" cy="1832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2" y="274639"/>
            <a:ext cx="9785329" cy="1143000"/>
          </a:xfrm>
        </p:spPr>
        <p:txBody>
          <a:bodyPr>
            <a:normAutofit/>
          </a:bodyPr>
          <a:lstStyle/>
          <a:p>
            <a:pPr algn="l"/>
            <a:r>
              <a:rPr lang="en-US" sz="2800" dirty="0">
                <a:solidFill>
                  <a:schemeClr val="accent2"/>
                </a:solidFill>
              </a:rPr>
              <a:t>UI Syntax</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385889"/>
            <a:ext cx="6502400" cy="2791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finerthings.in/wp-content/uploads/2012/08/Windows8_icon-380x3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71" y="1403972"/>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84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7890"/>
                                        </p:tgtEl>
                                        <p:attrNameLst>
                                          <p:attrName>style.visibility</p:attrName>
                                        </p:attrNameLst>
                                      </p:cBhvr>
                                      <p:to>
                                        <p:strVal val="visible"/>
                                      </p:to>
                                    </p:set>
                                    <p:animEffect transition="in" filter="fade">
                                      <p:cBhvr>
                                        <p:cTn id="10"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4639"/>
            <a:ext cx="9804400" cy="1143000"/>
          </a:xfrm>
        </p:spPr>
        <p:txBody>
          <a:bodyPr>
            <a:normAutofit/>
          </a:bodyPr>
          <a:lstStyle/>
          <a:p>
            <a:pPr algn="l"/>
            <a:r>
              <a:rPr lang="en-US" sz="2800" dirty="0">
                <a:solidFill>
                  <a:schemeClr val="accent2"/>
                </a:solidFill>
              </a:rPr>
              <a:t>UI Syntax</a:t>
            </a:r>
          </a:p>
        </p:txBody>
      </p:sp>
      <p:pic>
        <p:nvPicPr>
          <p:cNvPr id="389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6" y="1370014"/>
            <a:ext cx="6835649" cy="217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9" name="Picture 7" descr="http://www.lifepics.com/images/Content/android-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1" y="1885779"/>
            <a:ext cx="659023"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31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9"/>
                                        </p:tgtEl>
                                        <p:attrNameLst>
                                          <p:attrName>style.visibility</p:attrName>
                                        </p:attrNameLst>
                                      </p:cBhvr>
                                      <p:to>
                                        <p:strVal val="visible"/>
                                      </p:to>
                                    </p:set>
                                    <p:animEffect transition="in" filter="fade">
                                      <p:cBhvr>
                                        <p:cTn id="7" dur="500"/>
                                        <p:tgtEl>
                                          <p:spTgt spid="38919"/>
                                        </p:tgtEl>
                                      </p:cBhvr>
                                    </p:animEffect>
                                  </p:childTnLst>
                                </p:cTn>
                              </p:par>
                              <p:par>
                                <p:cTn id="8" presetID="10" presetClass="entr" presetSubtype="0" fill="hold" nodeType="withEffect">
                                  <p:stCondLst>
                                    <p:cond delay="0"/>
                                  </p:stCondLst>
                                  <p:childTnLst>
                                    <p:set>
                                      <p:cBhvr>
                                        <p:cTn id="9" dur="1" fill="hold">
                                          <p:stCondLst>
                                            <p:cond delay="0"/>
                                          </p:stCondLst>
                                        </p:cTn>
                                        <p:tgtEl>
                                          <p:spTgt spid="38917"/>
                                        </p:tgtEl>
                                        <p:attrNameLst>
                                          <p:attrName>style.visibility</p:attrName>
                                        </p:attrNameLst>
                                      </p:cBhvr>
                                      <p:to>
                                        <p:strVal val="visible"/>
                                      </p:to>
                                    </p:set>
                                    <p:animEffect transition="in" filter="fade">
                                      <p:cBhvr>
                                        <p:cTn id="10"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298" y="274639"/>
            <a:ext cx="9724503" cy="1143000"/>
          </a:xfrm>
        </p:spPr>
        <p:txBody>
          <a:bodyPr>
            <a:normAutofit/>
          </a:bodyPr>
          <a:lstStyle/>
          <a:p>
            <a:pPr algn="l"/>
            <a:r>
              <a:rPr lang="en-US" sz="2800" dirty="0">
                <a:solidFill>
                  <a:schemeClr val="accent2"/>
                </a:solidFill>
              </a:rPr>
              <a:t>UI Syntax</a:t>
            </a:r>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1" y="1552129"/>
            <a:ext cx="4857751"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descr="http://www.lifepics.com/images/Content/android-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98" y="1408113"/>
            <a:ext cx="659023"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46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fade">
                                      <p:cBhvr>
                                        <p:cTn id="7" dur="500"/>
                                        <p:tgtEl>
                                          <p:spTgt spid="3891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6877" y="274639"/>
            <a:ext cx="7813923" cy="1143000"/>
          </a:xfrm>
        </p:spPr>
        <p:txBody>
          <a:bodyPr>
            <a:normAutofit/>
          </a:bodyPr>
          <a:lstStyle/>
          <a:p>
            <a:pPr algn="l"/>
            <a:r>
              <a:rPr lang="en-US" sz="2800" dirty="0">
                <a:solidFill>
                  <a:schemeClr val="accent5"/>
                </a:solidFill>
              </a:rPr>
              <a:t>UI Syntax</a:t>
            </a:r>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1417640"/>
            <a:ext cx="6412372" cy="292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820" y="1446635"/>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36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9940"/>
                                        </p:tgtEl>
                                        <p:attrNameLst>
                                          <p:attrName>style.visibility</p:attrName>
                                        </p:attrNameLst>
                                      </p:cBhvr>
                                      <p:to>
                                        <p:strVal val="visible"/>
                                      </p:to>
                                    </p:set>
                                    <p:animEffect transition="in" filter="fade">
                                      <p:cBhvr>
                                        <p:cTn id="10"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Listados</a:t>
            </a:r>
            <a:endParaRPr lang="en-US" dirty="0"/>
          </a:p>
        </p:txBody>
      </p:sp>
    </p:spTree>
    <p:extLst>
      <p:ext uri="{BB962C8B-B14F-4D97-AF65-F5344CB8AC3E}">
        <p14:creationId xmlns:p14="http://schemas.microsoft.com/office/powerpoint/2010/main" val="79535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49" y="811779"/>
            <a:ext cx="7859216" cy="775597"/>
          </a:xfrm>
        </p:spPr>
        <p:txBody>
          <a:bodyPr>
            <a:noAutofit/>
          </a:bodyPr>
          <a:lstStyle/>
          <a:p>
            <a:pPr algn="l"/>
            <a:r>
              <a:rPr lang="en-US" sz="2800" dirty="0" err="1">
                <a:solidFill>
                  <a:schemeClr val="accent2"/>
                </a:solidFill>
              </a:rPr>
              <a:t>Navegación</a:t>
            </a:r>
            <a:r>
              <a:rPr lang="it-IT" sz="2800" dirty="0">
                <a:solidFill>
                  <a:schemeClr val="accent2"/>
                </a:solidFill>
              </a:rPr>
              <a:t/>
            </a:r>
            <a:br>
              <a:rPr lang="it-IT" sz="2800" dirty="0">
                <a:solidFill>
                  <a:schemeClr val="accent2"/>
                </a:solidFill>
              </a:rPr>
            </a:br>
            <a:endParaRPr lang="it-IT" sz="2800" dirty="0">
              <a:solidFill>
                <a:schemeClr val="accent2"/>
              </a:solidFill>
            </a:endParaRPr>
          </a:p>
        </p:txBody>
      </p:sp>
      <p:sp>
        <p:nvSpPr>
          <p:cNvPr id="3" name="Content Placeholder 2"/>
          <p:cNvSpPr>
            <a:spLocks noGrp="1"/>
          </p:cNvSpPr>
          <p:nvPr>
            <p:ph idx="1"/>
          </p:nvPr>
        </p:nvSpPr>
        <p:spPr>
          <a:xfrm>
            <a:off x="705617" y="3773660"/>
            <a:ext cx="8740143" cy="2160240"/>
          </a:xfrm>
        </p:spPr>
        <p:txBody>
          <a:bodyPr/>
          <a:lstStyle/>
          <a:p>
            <a:r>
              <a:rPr lang="en-US" sz="2059" b="1" dirty="0" err="1"/>
              <a:t>Uso</a:t>
            </a:r>
            <a:r>
              <a:rPr lang="en-US" sz="2059" b="1" dirty="0"/>
              <a:t> de </a:t>
            </a:r>
            <a:r>
              <a:rPr lang="en-US" sz="2059" b="1" dirty="0" err="1"/>
              <a:t>parámetros</a:t>
            </a:r>
            <a:endParaRPr lang="en-US" sz="2059" b="1" dirty="0"/>
          </a:p>
          <a:p>
            <a:r>
              <a:rPr lang="it-IT" sz="1324" b="1" dirty="0" err="1">
                <a:solidFill>
                  <a:schemeClr val="bg2">
                    <a:lumMod val="50000"/>
                  </a:schemeClr>
                </a:solidFill>
              </a:rPr>
              <a:t>ShowViewModel</a:t>
            </a:r>
            <a:r>
              <a:rPr lang="it-IT" sz="1324" b="1" dirty="0">
                <a:solidFill>
                  <a:schemeClr val="bg2">
                    <a:lumMod val="50000"/>
                  </a:schemeClr>
                </a:solidFill>
              </a:rPr>
              <a:t>&lt;</a:t>
            </a:r>
            <a:r>
              <a:rPr lang="it-IT" sz="1324" b="1" dirty="0" err="1">
                <a:solidFill>
                  <a:schemeClr val="bg2">
                    <a:lumMod val="50000"/>
                  </a:schemeClr>
                </a:solidFill>
              </a:rPr>
              <a:t>DetailViewModel</a:t>
            </a:r>
            <a:r>
              <a:rPr lang="it-IT" sz="1324" b="1" dirty="0">
                <a:solidFill>
                  <a:schemeClr val="bg2">
                    <a:lumMod val="50000"/>
                  </a:schemeClr>
                </a:solidFill>
              </a:rPr>
              <a:t>&gt;(new </a:t>
            </a:r>
            <a:r>
              <a:rPr lang="it-IT" sz="1324" b="1" dirty="0" err="1">
                <a:solidFill>
                  <a:schemeClr val="bg2">
                    <a:lumMod val="50000"/>
                  </a:schemeClr>
                </a:solidFill>
              </a:rPr>
              <a:t>DetailParameters</a:t>
            </a:r>
            <a:r>
              <a:rPr lang="it-IT" sz="1324" b="1" dirty="0">
                <a:solidFill>
                  <a:schemeClr val="bg2">
                    <a:lumMod val="50000"/>
                  </a:schemeClr>
                </a:solidFill>
              </a:rPr>
              <a:t>() { Index = 2 });</a:t>
            </a:r>
          </a:p>
          <a:p>
            <a:endParaRPr lang="it-IT" sz="1324" b="1" dirty="0">
              <a:solidFill>
                <a:schemeClr val="bg2">
                  <a:lumMod val="50000"/>
                </a:schemeClr>
              </a:solidFill>
            </a:endParaRPr>
          </a:p>
          <a:p>
            <a:r>
              <a:rPr lang="it-IT" sz="1324" b="1" dirty="0">
                <a:solidFill>
                  <a:schemeClr val="bg2">
                    <a:lumMod val="50000"/>
                  </a:schemeClr>
                </a:solidFill>
              </a:rPr>
              <a:t>public </a:t>
            </a:r>
            <a:r>
              <a:rPr lang="it-IT" sz="1324" b="1" dirty="0" err="1">
                <a:solidFill>
                  <a:schemeClr val="bg2">
                    <a:lumMod val="50000"/>
                  </a:schemeClr>
                </a:solidFill>
              </a:rPr>
              <a:t>void</a:t>
            </a:r>
            <a:r>
              <a:rPr lang="it-IT" sz="1324" b="1" dirty="0">
                <a:solidFill>
                  <a:schemeClr val="bg2">
                    <a:lumMod val="50000"/>
                  </a:schemeClr>
                </a:solidFill>
              </a:rPr>
              <a:t> </a:t>
            </a:r>
            <a:r>
              <a:rPr lang="it-IT" sz="1324" b="1" dirty="0" err="1">
                <a:solidFill>
                  <a:schemeClr val="bg2">
                    <a:lumMod val="50000"/>
                  </a:schemeClr>
                </a:solidFill>
              </a:rPr>
              <a:t>Init</a:t>
            </a:r>
            <a:r>
              <a:rPr lang="it-IT" sz="1324" b="1" dirty="0">
                <a:solidFill>
                  <a:schemeClr val="bg2">
                    <a:lumMod val="50000"/>
                  </a:schemeClr>
                </a:solidFill>
              </a:rPr>
              <a:t>(</a:t>
            </a:r>
            <a:r>
              <a:rPr lang="it-IT" sz="1324" b="1" dirty="0" err="1">
                <a:solidFill>
                  <a:schemeClr val="bg2">
                    <a:lumMod val="50000"/>
                  </a:schemeClr>
                </a:solidFill>
              </a:rPr>
              <a:t>DetailParameters</a:t>
            </a:r>
            <a:r>
              <a:rPr lang="it-IT" sz="1324" b="1" dirty="0">
                <a:solidFill>
                  <a:schemeClr val="bg2">
                    <a:lumMod val="50000"/>
                  </a:schemeClr>
                </a:solidFill>
              </a:rPr>
              <a:t> </a:t>
            </a:r>
            <a:r>
              <a:rPr lang="it-IT" sz="1324" b="1" dirty="0" err="1">
                <a:solidFill>
                  <a:schemeClr val="bg2">
                    <a:lumMod val="50000"/>
                  </a:schemeClr>
                </a:solidFill>
              </a:rPr>
              <a:t>parameters</a:t>
            </a:r>
            <a:r>
              <a:rPr lang="it-IT" sz="1324" b="1" dirty="0">
                <a:solidFill>
                  <a:schemeClr val="bg2">
                    <a:lumMod val="50000"/>
                  </a:schemeClr>
                </a:solidFill>
              </a:rPr>
              <a:t>)</a:t>
            </a:r>
          </a:p>
          <a:p>
            <a:r>
              <a:rPr lang="it-IT" sz="1324" b="1" dirty="0">
                <a:solidFill>
                  <a:schemeClr val="bg2">
                    <a:lumMod val="50000"/>
                  </a:schemeClr>
                </a:solidFill>
              </a:rPr>
              <a:t>{</a:t>
            </a:r>
          </a:p>
          <a:p>
            <a:r>
              <a:rPr lang="it-IT" sz="1324" b="1" dirty="0">
                <a:solidFill>
                  <a:schemeClr val="bg2">
                    <a:lumMod val="50000"/>
                  </a:schemeClr>
                </a:solidFill>
              </a:rPr>
              <a:t>    // use the </a:t>
            </a:r>
            <a:r>
              <a:rPr lang="it-IT" sz="1324" b="1" dirty="0" err="1">
                <a:solidFill>
                  <a:schemeClr val="bg2">
                    <a:lumMod val="50000"/>
                  </a:schemeClr>
                </a:solidFill>
              </a:rPr>
              <a:t>parameters</a:t>
            </a:r>
            <a:r>
              <a:rPr lang="it-IT" sz="1324" b="1" dirty="0">
                <a:solidFill>
                  <a:schemeClr val="bg2">
                    <a:lumMod val="50000"/>
                  </a:schemeClr>
                </a:solidFill>
              </a:rPr>
              <a:t> </a:t>
            </a:r>
            <a:r>
              <a:rPr lang="it-IT" sz="1324" b="1" dirty="0" err="1">
                <a:solidFill>
                  <a:schemeClr val="bg2">
                    <a:lumMod val="50000"/>
                  </a:schemeClr>
                </a:solidFill>
              </a:rPr>
              <a:t>here</a:t>
            </a:r>
            <a:endParaRPr lang="it-IT" sz="1324" b="1" dirty="0">
              <a:solidFill>
                <a:schemeClr val="bg2">
                  <a:lumMod val="50000"/>
                </a:schemeClr>
              </a:solidFill>
            </a:endParaRPr>
          </a:p>
          <a:p>
            <a:r>
              <a:rPr lang="it-IT" sz="1324" b="1" dirty="0">
                <a:solidFill>
                  <a:schemeClr val="bg2">
                    <a:lumMod val="50000"/>
                  </a:schemeClr>
                </a:solidFill>
              </a:rPr>
              <a:t>}</a:t>
            </a:r>
          </a:p>
        </p:txBody>
      </p:sp>
      <p:pic>
        <p:nvPicPr>
          <p:cNvPr id="4" name="Picture 3"/>
          <p:cNvPicPr>
            <a:picLocks noChangeAspect="1"/>
          </p:cNvPicPr>
          <p:nvPr/>
        </p:nvPicPr>
        <p:blipFill>
          <a:blip r:embed="rId2"/>
          <a:stretch>
            <a:fillRect/>
          </a:stretch>
        </p:blipFill>
        <p:spPr>
          <a:xfrm>
            <a:off x="812801" y="1803401"/>
            <a:ext cx="8052684" cy="1754236"/>
          </a:xfrm>
          <a:prstGeom prst="rect">
            <a:avLst/>
          </a:prstGeom>
        </p:spPr>
      </p:pic>
    </p:spTree>
    <p:extLst>
      <p:ext uri="{BB962C8B-B14F-4D97-AF65-F5344CB8AC3E}">
        <p14:creationId xmlns:p14="http://schemas.microsoft.com/office/powerpoint/2010/main" val="20964531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274639"/>
            <a:ext cx="9499600" cy="1143000"/>
          </a:xfrm>
        </p:spPr>
        <p:txBody>
          <a:bodyPr>
            <a:normAutofit/>
          </a:bodyPr>
          <a:lstStyle/>
          <a:p>
            <a:pPr algn="l"/>
            <a:r>
              <a:rPr lang="en-US" sz="2800" dirty="0">
                <a:solidFill>
                  <a:schemeClr val="accent2"/>
                </a:solidFill>
              </a:rPr>
              <a:t>Go Back</a:t>
            </a:r>
            <a:endParaRPr lang="it-IT" sz="2800" dirty="0">
              <a:solidFill>
                <a:schemeClr val="accent2"/>
              </a:solidFill>
            </a:endParaRPr>
          </a:p>
        </p:txBody>
      </p:sp>
      <p:pic>
        <p:nvPicPr>
          <p:cNvPr id="3" name="Picture 2"/>
          <p:cNvPicPr>
            <a:picLocks noChangeAspect="1"/>
          </p:cNvPicPr>
          <p:nvPr/>
        </p:nvPicPr>
        <p:blipFill>
          <a:blip r:embed="rId2"/>
          <a:stretch>
            <a:fillRect/>
          </a:stretch>
        </p:blipFill>
        <p:spPr>
          <a:xfrm>
            <a:off x="711201" y="1498600"/>
            <a:ext cx="7556335" cy="2337392"/>
          </a:xfrm>
          <a:prstGeom prst="rect">
            <a:avLst/>
          </a:prstGeom>
        </p:spPr>
      </p:pic>
    </p:spTree>
    <p:extLst>
      <p:ext uri="{BB962C8B-B14F-4D97-AF65-F5344CB8AC3E}">
        <p14:creationId xmlns:p14="http://schemas.microsoft.com/office/powerpoint/2010/main" val="326410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smtClean="0"/>
              <a:t>Xamarin Classic</a:t>
            </a:r>
            <a:endParaRPr lang="en-US" dirty="0"/>
          </a:p>
        </p:txBody>
      </p:sp>
    </p:spTree>
    <p:extLst>
      <p:ext uri="{BB962C8B-B14F-4D97-AF65-F5344CB8AC3E}">
        <p14:creationId xmlns:p14="http://schemas.microsoft.com/office/powerpoint/2010/main" val="406169913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Navegación</a:t>
            </a:r>
            <a:endParaRPr lang="en-US" dirty="0"/>
          </a:p>
        </p:txBody>
      </p:sp>
    </p:spTree>
    <p:extLst>
      <p:ext uri="{BB962C8B-B14F-4D97-AF65-F5344CB8AC3E}">
        <p14:creationId xmlns:p14="http://schemas.microsoft.com/office/powerpoint/2010/main" val="342627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76249" y="685801"/>
            <a:ext cx="8229600"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dirty="0">
                <a:solidFill>
                  <a:schemeClr val="accent2"/>
                </a:solidFill>
              </a:rPr>
              <a:t>Plugins</a:t>
            </a:r>
          </a:p>
        </p:txBody>
      </p:sp>
      <p:sp>
        <p:nvSpPr>
          <p:cNvPr id="8" name="TextBox 3"/>
          <p:cNvSpPr txBox="1">
            <a:spLocks noChangeArrowheads="1"/>
          </p:cNvSpPr>
          <p:nvPr/>
        </p:nvSpPr>
        <p:spPr bwMode="auto">
          <a:xfrm>
            <a:off x="6705600" y="1540918"/>
            <a:ext cx="47752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marL="457189" indent="-457189" eaLnBrk="0" hangingPunct="0">
              <a:buFont typeface="Arial" panose="020B0604020202020204" pitchFamily="34" charset="0"/>
              <a:buChar char="•"/>
              <a:defRPr/>
            </a:pPr>
            <a:r>
              <a:rPr lang="en-US" sz="2000" dirty="0">
                <a:solidFill>
                  <a:schemeClr val="tx2"/>
                </a:solidFill>
                <a:latin typeface="Segoe UI" panose="020B0502040204020203" pitchFamily="34" charset="0"/>
                <a:cs typeface="Segoe UI" panose="020B0502040204020203" pitchFamily="34" charset="0"/>
              </a:rPr>
              <a:t>Forma </a:t>
            </a:r>
            <a:r>
              <a:rPr lang="en-US" sz="2000" dirty="0" err="1">
                <a:solidFill>
                  <a:schemeClr val="tx2"/>
                </a:solidFill>
                <a:latin typeface="Segoe UI" panose="020B0502040204020203" pitchFamily="34" charset="0"/>
                <a:cs typeface="Segoe UI" panose="020B0502040204020203" pitchFamily="34" charset="0"/>
              </a:rPr>
              <a:t>rápida</a:t>
            </a:r>
            <a:r>
              <a:rPr lang="en-US" sz="2000" dirty="0">
                <a:solidFill>
                  <a:schemeClr val="tx2"/>
                </a:solidFill>
                <a:latin typeface="Segoe UI" panose="020B0502040204020203" pitchFamily="34" charset="0"/>
                <a:cs typeface="Segoe UI" panose="020B0502040204020203" pitchFamily="34" charset="0"/>
              </a:rPr>
              <a:t> y </a:t>
            </a:r>
            <a:r>
              <a:rPr lang="en-US" sz="2000" dirty="0" err="1">
                <a:solidFill>
                  <a:schemeClr val="tx2"/>
                </a:solidFill>
                <a:latin typeface="Segoe UI" panose="020B0502040204020203" pitchFamily="34" charset="0"/>
                <a:cs typeface="Segoe UI" panose="020B0502040204020203" pitchFamily="34" charset="0"/>
              </a:rPr>
              <a:t>sencilla</a:t>
            </a:r>
            <a:r>
              <a:rPr lang="en-US" sz="2000" dirty="0">
                <a:solidFill>
                  <a:schemeClr val="tx2"/>
                </a:solidFill>
                <a:latin typeface="Segoe UI" panose="020B0502040204020203" pitchFamily="34" charset="0"/>
                <a:cs typeface="Segoe UI" panose="020B0502040204020203" pitchFamily="34" charset="0"/>
              </a:rPr>
              <a:t> de </a:t>
            </a:r>
            <a:r>
              <a:rPr lang="en-US" sz="2000" dirty="0" err="1">
                <a:solidFill>
                  <a:schemeClr val="tx2"/>
                </a:solidFill>
                <a:latin typeface="Segoe UI" panose="020B0502040204020203" pitchFamily="34" charset="0"/>
                <a:cs typeface="Segoe UI" panose="020B0502040204020203" pitchFamily="34" charset="0"/>
              </a:rPr>
              <a:t>añadir</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funcionalidad</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específica</a:t>
            </a:r>
            <a:r>
              <a:rPr lang="en-US" sz="2000" dirty="0">
                <a:solidFill>
                  <a:schemeClr val="tx2"/>
                </a:solidFill>
                <a:latin typeface="Segoe UI" panose="020B0502040204020203" pitchFamily="34" charset="0"/>
                <a:cs typeface="Segoe UI" panose="020B0502040204020203" pitchFamily="34" charset="0"/>
              </a:rPr>
              <a:t> de </a:t>
            </a:r>
            <a:r>
              <a:rPr lang="en-US" sz="2000" dirty="0" err="1">
                <a:solidFill>
                  <a:schemeClr val="tx2"/>
                </a:solidFill>
                <a:latin typeface="Segoe UI" panose="020B0502040204020203" pitchFamily="34" charset="0"/>
                <a:cs typeface="Segoe UI" panose="020B0502040204020203" pitchFamily="34" charset="0"/>
              </a:rPr>
              <a:t>cada</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plataforma</a:t>
            </a:r>
            <a:r>
              <a:rPr lang="en-US" sz="2000" dirty="0">
                <a:solidFill>
                  <a:schemeClr val="tx2"/>
                </a:solidFill>
                <a:latin typeface="Segoe UI" panose="020B0502040204020203" pitchFamily="34" charset="0"/>
                <a:cs typeface="Segoe UI" panose="020B0502040204020203" pitchFamily="34" charset="0"/>
              </a:rPr>
              <a:t>.</a:t>
            </a:r>
          </a:p>
          <a:p>
            <a:pPr marL="457189" indent="-457189" eaLnBrk="0" hangingPunct="0">
              <a:buFont typeface="Arial" panose="020B0604020202020204" pitchFamily="34" charset="0"/>
              <a:buChar char="•"/>
              <a:defRPr/>
            </a:pPr>
            <a:r>
              <a:rPr lang="en-US" sz="2000" dirty="0" err="1">
                <a:solidFill>
                  <a:schemeClr val="tx2"/>
                </a:solidFill>
                <a:latin typeface="Segoe UI" panose="020B0502040204020203" pitchFamily="34" charset="0"/>
                <a:cs typeface="Segoe UI" panose="020B0502040204020203" pitchFamily="34" charset="0"/>
              </a:rPr>
              <a:t>Usamos</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NuGet</a:t>
            </a:r>
            <a:r>
              <a:rPr lang="en-US" sz="2000" dirty="0">
                <a:solidFill>
                  <a:schemeClr val="tx2"/>
                </a:solidFill>
                <a:latin typeface="Segoe UI" panose="020B0502040204020203" pitchFamily="34" charset="0"/>
                <a:cs typeface="Segoe UI" panose="020B0502040204020203" pitchFamily="34" charset="0"/>
              </a:rPr>
              <a:t> o </a:t>
            </a:r>
            <a:r>
              <a:rPr lang="en-US" sz="2000" dirty="0" err="1">
                <a:solidFill>
                  <a:schemeClr val="tx2"/>
                </a:solidFill>
                <a:latin typeface="Segoe UI" panose="020B0502040204020203" pitchFamily="34" charset="0"/>
                <a:cs typeface="Segoe UI" panose="020B0502040204020203" pitchFamily="34" charset="0"/>
              </a:rPr>
              <a:t>NinjaCoder</a:t>
            </a:r>
            <a:r>
              <a:rPr lang="en-US" sz="2000" dirty="0">
                <a:solidFill>
                  <a:schemeClr val="tx2"/>
                </a:solidFill>
                <a:latin typeface="Segoe UI" panose="020B0502040204020203" pitchFamily="34" charset="0"/>
                <a:cs typeface="Segoe UI" panose="020B0502040204020203" pitchFamily="34" charset="0"/>
              </a:rPr>
              <a:t> para </a:t>
            </a:r>
            <a:r>
              <a:rPr lang="en-US" sz="2000" dirty="0" err="1">
                <a:solidFill>
                  <a:schemeClr val="tx2"/>
                </a:solidFill>
                <a:latin typeface="Segoe UI" panose="020B0502040204020203" pitchFamily="34" charset="0"/>
                <a:cs typeface="Segoe UI" panose="020B0502040204020203" pitchFamily="34" charset="0"/>
              </a:rPr>
              <a:t>añadirlos</a:t>
            </a:r>
            <a:r>
              <a:rPr lang="en-US" sz="2000" dirty="0">
                <a:solidFill>
                  <a:schemeClr val="tx2"/>
                </a:solidFill>
                <a:latin typeface="Segoe UI" panose="020B0502040204020203" pitchFamily="34" charset="0"/>
                <a:cs typeface="Segoe UI" panose="020B0502040204020203" pitchFamily="34" charset="0"/>
              </a:rPr>
              <a:t>.</a:t>
            </a:r>
          </a:p>
          <a:p>
            <a:pPr marL="457189" indent="-457189" eaLnBrk="0" hangingPunct="0">
              <a:buFont typeface="Arial" panose="020B0604020202020204" pitchFamily="34" charset="0"/>
              <a:buChar char="•"/>
              <a:defRPr/>
            </a:pPr>
            <a:r>
              <a:rPr lang="en-US" sz="2000" dirty="0" err="1">
                <a:solidFill>
                  <a:schemeClr val="tx2"/>
                </a:solidFill>
                <a:latin typeface="Segoe UI" panose="020B0502040204020203" pitchFamily="34" charset="0"/>
                <a:cs typeface="Segoe UI" panose="020B0502040204020203" pitchFamily="34" charset="0"/>
              </a:rPr>
              <a:t>Consumimos</a:t>
            </a:r>
            <a:r>
              <a:rPr lang="en-US" sz="2000" dirty="0">
                <a:solidFill>
                  <a:schemeClr val="tx2"/>
                </a:solidFill>
                <a:latin typeface="Segoe UI" panose="020B0502040204020203" pitchFamily="34" charset="0"/>
                <a:cs typeface="Segoe UI" panose="020B0502040204020203" pitchFamily="34" charset="0"/>
              </a:rPr>
              <a:t> los plugins </a:t>
            </a:r>
            <a:r>
              <a:rPr lang="en-US" sz="2000" dirty="0" err="1">
                <a:solidFill>
                  <a:schemeClr val="tx2"/>
                </a:solidFill>
                <a:latin typeface="Segoe UI" panose="020B0502040204020203" pitchFamily="34" charset="0"/>
                <a:cs typeface="Segoe UI" panose="020B0502040204020203" pitchFamily="34" charset="0"/>
              </a:rPr>
              <a:t>utilizando</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inyección</a:t>
            </a:r>
            <a:r>
              <a:rPr lang="en-US" sz="2000" dirty="0">
                <a:solidFill>
                  <a:schemeClr val="tx2"/>
                </a:solidFill>
                <a:latin typeface="Segoe UI" panose="020B0502040204020203" pitchFamily="34" charset="0"/>
                <a:cs typeface="Segoe UI" panose="020B0502040204020203" pitchFamily="34" charset="0"/>
              </a:rPr>
              <a:t> de </a:t>
            </a:r>
            <a:r>
              <a:rPr lang="en-US" sz="2000" dirty="0" err="1">
                <a:solidFill>
                  <a:schemeClr val="tx2"/>
                </a:solidFill>
                <a:latin typeface="Segoe UI" panose="020B0502040204020203" pitchFamily="34" charset="0"/>
                <a:cs typeface="Segoe UI" panose="020B0502040204020203" pitchFamily="34" charset="0"/>
              </a:rPr>
              <a:t>dependencias</a:t>
            </a:r>
            <a:r>
              <a:rPr lang="en-US" sz="2000" dirty="0">
                <a:solidFill>
                  <a:schemeClr val="tx2"/>
                </a:solidFill>
                <a:latin typeface="Segoe UI" panose="020B0502040204020203" pitchFamily="34" charset="0"/>
                <a:cs typeface="Segoe UI" panose="020B0502040204020203" pitchFamily="34" charset="0"/>
              </a:rPr>
              <a:t> o Service Locator.</a:t>
            </a:r>
          </a:p>
          <a:p>
            <a:pPr marL="457189" indent="-457189" eaLnBrk="0" hangingPunct="0">
              <a:buFont typeface="Arial" panose="020B0604020202020204" pitchFamily="34" charset="0"/>
              <a:buChar char="•"/>
              <a:defRPr/>
            </a:pPr>
            <a:r>
              <a:rPr lang="en-US" sz="2000" dirty="0" err="1">
                <a:solidFill>
                  <a:schemeClr val="tx2"/>
                </a:solidFill>
                <a:latin typeface="Segoe UI" panose="020B0502040204020203" pitchFamily="34" charset="0"/>
                <a:cs typeface="Segoe UI" panose="020B0502040204020203" pitchFamily="34" charset="0"/>
              </a:rPr>
              <a:t>Disponibles</a:t>
            </a:r>
            <a:r>
              <a:rPr lang="en-US" sz="2000" dirty="0">
                <a:solidFill>
                  <a:schemeClr val="tx2"/>
                </a:solidFill>
                <a:latin typeface="Segoe UI" panose="020B0502040204020203" pitchFamily="34" charset="0"/>
                <a:cs typeface="Segoe UI" panose="020B0502040204020203" pitchFamily="34" charset="0"/>
              </a:rPr>
              <a:t>: Location, </a:t>
            </a:r>
            <a:r>
              <a:rPr lang="en-US" sz="2000" dirty="0" err="1">
                <a:solidFill>
                  <a:schemeClr val="tx2"/>
                </a:solidFill>
                <a:latin typeface="Segoe UI" panose="020B0502040204020203" pitchFamily="34" charset="0"/>
                <a:cs typeface="Segoe UI" panose="020B0502040204020203" pitchFamily="34" charset="0"/>
              </a:rPr>
              <a:t>PhoneCall</a:t>
            </a:r>
            <a:r>
              <a:rPr lang="en-US" sz="2000" dirty="0">
                <a:solidFill>
                  <a:schemeClr val="tx2"/>
                </a:solidFill>
                <a:latin typeface="Segoe UI" panose="020B0502040204020203" pitchFamily="34" charset="0"/>
                <a:cs typeface="Segoe UI" panose="020B0502040204020203" pitchFamily="34" charset="0"/>
              </a:rPr>
              <a:t>, Email, </a:t>
            </a:r>
            <a:r>
              <a:rPr lang="en-US" sz="2000" dirty="0" err="1">
                <a:solidFill>
                  <a:schemeClr val="tx2"/>
                </a:solidFill>
                <a:latin typeface="Segoe UI" panose="020B0502040204020203" pitchFamily="34" charset="0"/>
                <a:cs typeface="Segoe UI" panose="020B0502040204020203" pitchFamily="34" charset="0"/>
              </a:rPr>
              <a:t>Sqlite</a:t>
            </a:r>
            <a:r>
              <a:rPr lang="en-US" sz="2000" dirty="0">
                <a:solidFill>
                  <a:schemeClr val="tx2"/>
                </a:solidFill>
                <a:latin typeface="Segoe UI" panose="020B0502040204020203" pitchFamily="34" charset="0"/>
                <a:cs typeface="Segoe UI" panose="020B0502040204020203" pitchFamily="34" charset="0"/>
              </a:rPr>
              <a:t>, etc.</a:t>
            </a:r>
            <a:endParaRPr lang="en-US" dirty="0">
              <a:solidFill>
                <a:schemeClr val="bg1"/>
              </a:solidFill>
              <a:latin typeface="Segoe UI" panose="020B0502040204020203" pitchFamily="34" charset="0"/>
              <a:cs typeface="Segoe UI" panose="020B0502040204020203" pitchFamily="34" charset="0"/>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8000" y="1540917"/>
            <a:ext cx="4883043" cy="3249147"/>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86059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Añadiendo</a:t>
            </a:r>
            <a:r>
              <a:rPr lang="en-US" dirty="0" smtClean="0"/>
              <a:t> y </a:t>
            </a:r>
            <a:r>
              <a:rPr lang="en-US" dirty="0" err="1" smtClean="0"/>
              <a:t>utilizando</a:t>
            </a:r>
            <a:r>
              <a:rPr lang="en-US" dirty="0" smtClean="0"/>
              <a:t> plugins</a:t>
            </a:r>
            <a:endParaRPr lang="en-US" dirty="0"/>
          </a:p>
        </p:txBody>
      </p:sp>
    </p:spTree>
    <p:extLst>
      <p:ext uri="{BB962C8B-B14F-4D97-AF65-F5344CB8AC3E}">
        <p14:creationId xmlns:p14="http://schemas.microsoft.com/office/powerpoint/2010/main" val="119811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err="1" smtClean="0"/>
              <a:t>Compartir</a:t>
            </a:r>
            <a:r>
              <a:rPr lang="en-US" dirty="0" smtClean="0"/>
              <a:t> la mayor </a:t>
            </a:r>
            <a:r>
              <a:rPr lang="en-US" dirty="0" err="1" smtClean="0"/>
              <a:t>cantidad</a:t>
            </a:r>
            <a:r>
              <a:rPr lang="en-US" dirty="0" smtClean="0"/>
              <a:t> de </a:t>
            </a:r>
            <a:r>
              <a:rPr lang="en-US" dirty="0" err="1" smtClean="0"/>
              <a:t>código</a:t>
            </a:r>
            <a:r>
              <a:rPr lang="en-US" dirty="0" smtClean="0"/>
              <a:t> </a:t>
            </a:r>
            <a:r>
              <a:rPr lang="en-US" dirty="0" err="1" smtClean="0"/>
              <a:t>posible</a:t>
            </a:r>
            <a:endParaRPr lang="en-US" dirty="0"/>
          </a:p>
        </p:txBody>
      </p:sp>
    </p:spTree>
    <p:extLst>
      <p:ext uri="{BB962C8B-B14F-4D97-AF65-F5344CB8AC3E}">
        <p14:creationId xmlns:p14="http://schemas.microsoft.com/office/powerpoint/2010/main" val="144864945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EL PROBLEMA</a:t>
            </a:r>
            <a:endParaRPr lang="en-US" b="1" dirty="0"/>
          </a:p>
        </p:txBody>
      </p:sp>
      <p:sp>
        <p:nvSpPr>
          <p:cNvPr id="5" name="Rectangle 4"/>
          <p:cNvSpPr/>
          <p:nvPr/>
        </p:nvSpPr>
        <p:spPr>
          <a:xfrm>
            <a:off x="798200" y="2633398"/>
            <a:ext cx="3958333" cy="1175706"/>
          </a:xfrm>
          <a:prstGeom prst="rect">
            <a:avLst/>
          </a:prstGeom>
        </p:spPr>
        <p:txBody>
          <a:bodyPr wrap="square">
            <a:spAutoFit/>
          </a:bodyPr>
          <a:lstStyle/>
          <a:p>
            <a:pPr>
              <a:lnSpc>
                <a:spcPct val="110000"/>
              </a:lnSpc>
            </a:pPr>
            <a:r>
              <a:rPr lang="en-US" sz="3200" dirty="0" err="1">
                <a:solidFill>
                  <a:srgbClr val="666666"/>
                </a:solidFill>
                <a:latin typeface="Helvetica Light"/>
                <a:cs typeface="Helvetica Light"/>
              </a:rPr>
              <a:t>Creas</a:t>
            </a:r>
            <a:r>
              <a:rPr lang="en-US" sz="3200" dirty="0">
                <a:solidFill>
                  <a:srgbClr val="666666"/>
                </a:solidFill>
                <a:latin typeface="Helvetica Light"/>
                <a:cs typeface="Helvetica Light"/>
              </a:rPr>
              <a:t> la </a:t>
            </a:r>
            <a:r>
              <a:rPr lang="en-US" sz="3200" dirty="0" err="1">
                <a:solidFill>
                  <a:srgbClr val="666666"/>
                </a:solidFill>
                <a:latin typeface="Helvetica Light"/>
                <a:cs typeface="Helvetica Light"/>
              </a:rPr>
              <a:t>misma</a:t>
            </a:r>
            <a:r>
              <a:rPr lang="en-US" sz="3200" dirty="0">
                <a:solidFill>
                  <a:srgbClr val="666666"/>
                </a:solidFill>
                <a:latin typeface="Helvetica Light"/>
                <a:cs typeface="Helvetica Light"/>
              </a:rPr>
              <a:t> App</a:t>
            </a:r>
          </a:p>
          <a:p>
            <a:pPr>
              <a:lnSpc>
                <a:spcPct val="110000"/>
              </a:lnSpc>
            </a:pPr>
            <a:r>
              <a:rPr lang="en-US" sz="3200" dirty="0" err="1">
                <a:solidFill>
                  <a:srgbClr val="666666"/>
                </a:solidFill>
                <a:latin typeface="Helvetica Light"/>
                <a:cs typeface="Helvetica Light"/>
              </a:rPr>
              <a:t>varias</a:t>
            </a:r>
            <a:r>
              <a:rPr lang="en-US" sz="3200" dirty="0">
                <a:solidFill>
                  <a:srgbClr val="666666"/>
                </a:solidFill>
                <a:latin typeface="Helvetica Light"/>
                <a:cs typeface="Helvetica Light"/>
              </a:rPr>
              <a:t> </a:t>
            </a:r>
            <a:r>
              <a:rPr lang="en-US" sz="3200" dirty="0" err="1">
                <a:solidFill>
                  <a:srgbClr val="666666"/>
                </a:solidFill>
                <a:latin typeface="Helvetica Light"/>
                <a:cs typeface="Helvetica Light"/>
              </a:rPr>
              <a:t>veces</a:t>
            </a:r>
            <a:endParaRPr lang="en-US" sz="3200" dirty="0">
              <a:solidFill>
                <a:srgbClr val="666666"/>
              </a:solidFill>
              <a:latin typeface="Helvetica Light"/>
              <a:cs typeface="Helvetica Light"/>
            </a:endParaRPr>
          </a:p>
        </p:txBody>
      </p:sp>
      <p:cxnSp>
        <p:nvCxnSpPr>
          <p:cNvPr id="6" name="Straight Connector 5"/>
          <p:cNvCxnSpPr/>
          <p:nvPr/>
        </p:nvCxnSpPr>
        <p:spPr>
          <a:xfrm flipV="1">
            <a:off x="711205" y="2527079"/>
            <a:ext cx="3747911" cy="1795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711205" y="3983346"/>
            <a:ext cx="3747911" cy="1795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1" name="Picture 10" descr="Siloed Approac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3951" y="1573161"/>
            <a:ext cx="6529304" cy="3921788"/>
          </a:xfrm>
          <a:prstGeom prst="rect">
            <a:avLst/>
          </a:prstGeom>
        </p:spPr>
      </p:pic>
    </p:spTree>
    <p:extLst>
      <p:ext uri="{BB962C8B-B14F-4D97-AF65-F5344CB8AC3E}">
        <p14:creationId xmlns:p14="http://schemas.microsoft.com/office/powerpoint/2010/main" val="1518627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212943" y="632131"/>
            <a:ext cx="12346585" cy="666786"/>
          </a:xfrm>
          <a:prstGeom prst="rect">
            <a:avLst/>
          </a:prstGeom>
          <a:noFill/>
        </p:spPr>
        <p:txBody>
          <a:bodyPr wrap="none" rtlCol="0">
            <a:spAutoFit/>
          </a:bodyPr>
          <a:lstStyle/>
          <a:p>
            <a:r>
              <a:rPr lang="en-US" sz="3733" b="1" dirty="0">
                <a:solidFill>
                  <a:schemeClr val="tx1">
                    <a:lumMod val="95000"/>
                    <a:lumOff val="5000"/>
                  </a:schemeClr>
                </a:solidFill>
                <a:latin typeface="+mj-lt"/>
                <a:cs typeface="Segoe UI" panose="020B0502040204020203" pitchFamily="34" charset="0"/>
              </a:rPr>
              <a:t>COMPARATIVA DE PLATAFORMAS MÓVILES </a:t>
            </a:r>
            <a:r>
              <a:rPr lang="en-US" sz="3733" b="1" dirty="0">
                <a:solidFill>
                  <a:schemeClr val="accent2"/>
                </a:solidFill>
                <a:latin typeface="+mj-lt"/>
                <a:cs typeface="Segoe UI" panose="020B0502040204020203" pitchFamily="34" charset="0"/>
              </a:rPr>
              <a:t>NATIVO</a:t>
            </a:r>
          </a:p>
        </p:txBody>
      </p:sp>
      <p:sp>
        <p:nvSpPr>
          <p:cNvPr id="10" name="TextBox 22"/>
          <p:cNvSpPr txBox="1"/>
          <p:nvPr/>
        </p:nvSpPr>
        <p:spPr>
          <a:xfrm>
            <a:off x="2636000" y="2973016"/>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4" y="389041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7" y="480782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74904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err="1" smtClean="0"/>
                        <a:t>Xcode</a:t>
                      </a:r>
                      <a:endParaRPr lang="es-ES" sz="2400" dirty="0"/>
                    </a:p>
                  </a:txBody>
                  <a:tcPr/>
                </a:tc>
                <a:tc>
                  <a:txBody>
                    <a:bodyPr/>
                    <a:lstStyle/>
                    <a:p>
                      <a:pPr algn="ctr"/>
                      <a:r>
                        <a:rPr lang="es-ES" sz="2400" dirty="0" smtClean="0"/>
                        <a:t>Android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r>
              <a:tr h="11887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smtClean="0"/>
                        <a:t>ObjectiveC</a:t>
                      </a:r>
                      <a:r>
                        <a:rPr lang="es-ES" sz="2400" dirty="0" smtClean="0"/>
                        <a:t> o Swift</a:t>
                      </a:r>
                    </a:p>
                    <a:p>
                      <a:pPr algn="ctr"/>
                      <a:endParaRPr lang="es-ES" sz="2400" dirty="0"/>
                    </a:p>
                  </a:txBody>
                  <a:tcPr/>
                </a:tc>
                <a:tc>
                  <a:txBody>
                    <a:bodyPr/>
                    <a:lstStyle/>
                    <a:p>
                      <a:pPr algn="ctr"/>
                      <a:r>
                        <a:rPr lang="es-ES" sz="2400" dirty="0" smtClean="0"/>
                        <a:t>Java</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err="1" smtClean="0"/>
                        <a:t>Storyboard</a:t>
                      </a:r>
                      <a:endParaRPr lang="es-ES" sz="2400" dirty="0"/>
                    </a:p>
                  </a:txBody>
                  <a:tcPr/>
                </a:tc>
                <a:tc>
                  <a:txBody>
                    <a:bodyPr/>
                    <a:lstStyle/>
                    <a:p>
                      <a:pPr algn="ctr"/>
                      <a:r>
                        <a:rPr lang="es-ES" sz="2400" dirty="0" smtClean="0"/>
                        <a:t>AXML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MVC</a:t>
                      </a:r>
                      <a:endParaRPr lang="es-ES" sz="2400" dirty="0"/>
                    </a:p>
                  </a:txBody>
                  <a:tcPr/>
                </a:tc>
                <a:tc>
                  <a:txBody>
                    <a:bodyPr/>
                    <a:lstStyle/>
                    <a:p>
                      <a:pPr algn="ctr"/>
                      <a:r>
                        <a:rPr lang="es-ES" sz="2400" dirty="0" smtClean="0"/>
                        <a:t>MVC</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145021" y="5337547"/>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7310817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4963" y="7205911"/>
            <a:ext cx="184731" cy="461665"/>
          </a:xfrm>
          <a:prstGeom prst="rect">
            <a:avLst/>
          </a:prstGeom>
          <a:noFill/>
        </p:spPr>
        <p:txBody>
          <a:bodyPr wrap="none" rtlCol="0">
            <a:spAutoFit/>
          </a:bodyPr>
          <a:lstStyle/>
          <a:p>
            <a:endParaRPr lang="en-US" sz="2400" dirty="0"/>
          </a:p>
        </p:txBody>
      </p:sp>
      <p:cxnSp>
        <p:nvCxnSpPr>
          <p:cNvPr id="4" name="Straight Connector 3"/>
          <p:cNvCxnSpPr/>
          <p:nvPr/>
        </p:nvCxnSpPr>
        <p:spPr>
          <a:xfrm>
            <a:off x="720556" y="3431813"/>
            <a:ext cx="957436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620889" y="2095627"/>
            <a:ext cx="10160001" cy="1262012"/>
          </a:xfrm>
        </p:spPr>
        <p:txBody>
          <a:bodyPr/>
          <a:lstStyle/>
          <a:p>
            <a:pPr>
              <a:lnSpc>
                <a:spcPct val="120000"/>
              </a:lnSpc>
            </a:pPr>
            <a:r>
              <a:rPr lang="es-ES" dirty="0">
                <a:solidFill>
                  <a:srgbClr val="666666"/>
                </a:solidFill>
              </a:rPr>
              <a:t>¿Qué podemos compartir con este planteamiento?</a:t>
            </a:r>
            <a:endParaRPr lang="en-US" dirty="0">
              <a:solidFill>
                <a:srgbClr val="666666"/>
              </a:solidFill>
            </a:endParaRPr>
          </a:p>
        </p:txBody>
      </p:sp>
    </p:spTree>
    <p:extLst>
      <p:ext uri="{BB962C8B-B14F-4D97-AF65-F5344CB8AC3E}">
        <p14:creationId xmlns:p14="http://schemas.microsoft.com/office/powerpoint/2010/main" val="19330237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743200" y="381000"/>
            <a:ext cx="7062384" cy="5751403"/>
          </a:xfrm>
          <a:prstGeom prst="rect">
            <a:avLst/>
          </a:prstGeom>
        </p:spPr>
      </p:pic>
    </p:spTree>
    <p:extLst>
      <p:ext uri="{BB962C8B-B14F-4D97-AF65-F5344CB8AC3E}">
        <p14:creationId xmlns:p14="http://schemas.microsoft.com/office/powerpoint/2010/main" val="717307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809707" y="692766"/>
            <a:ext cx="6792187" cy="5695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267" dirty="0"/>
              <a:t>El </a:t>
            </a:r>
            <a:r>
              <a:rPr lang="en-US" sz="4267" dirty="0" err="1"/>
              <a:t>enfoque</a:t>
            </a:r>
            <a:r>
              <a:rPr lang="en-US" sz="4267" dirty="0"/>
              <a:t> de </a:t>
            </a:r>
            <a:r>
              <a:rPr lang="en-US" sz="4267" dirty="0">
                <a:solidFill>
                  <a:schemeClr val="accent2"/>
                </a:solidFill>
              </a:rPr>
              <a:t>Xamarin</a:t>
            </a:r>
            <a:endParaRPr lang="en-US" sz="4800" dirty="0">
              <a:solidFill>
                <a:schemeClr val="accent2"/>
              </a:solidFill>
            </a:endParaRPr>
          </a:p>
        </p:txBody>
      </p:sp>
      <p:pic>
        <p:nvPicPr>
          <p:cNvPr id="28" name="Picture 9"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7570" y="2636912"/>
            <a:ext cx="3999463" cy="2664296"/>
          </a:xfrm>
          <a:prstGeom prst="rect">
            <a:avLst/>
          </a:prstGeom>
        </p:spPr>
      </p:pic>
      <p:pic>
        <p:nvPicPr>
          <p:cNvPr id="29" name="Picture 10"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24329" y="2636912"/>
            <a:ext cx="3999463" cy="2664296"/>
          </a:xfrm>
          <a:prstGeom prst="rect">
            <a:avLst/>
          </a:prstGeom>
        </p:spPr>
      </p:pic>
      <p:sp>
        <p:nvSpPr>
          <p:cNvPr id="30" name="TextBox 26"/>
          <p:cNvSpPr txBox="1">
            <a:spLocks noChangeArrowheads="1"/>
          </p:cNvSpPr>
          <p:nvPr/>
        </p:nvSpPr>
        <p:spPr bwMode="auto">
          <a:xfrm>
            <a:off x="6624329" y="1918956"/>
            <a:ext cx="3996463" cy="7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Con </a:t>
            </a:r>
            <a:r>
              <a:rPr lang="en-US" sz="1600" dirty="0" err="1">
                <a:solidFill>
                  <a:srgbClr val="595959"/>
                </a:solidFill>
                <a:latin typeface="Helvetica Light"/>
                <a:cs typeface="Helvetica Light"/>
              </a:rPr>
              <a:t>Xamarin.Forms</a:t>
            </a:r>
            <a:r>
              <a:rPr lang="en-US" sz="1600" dirty="0">
                <a:solidFill>
                  <a:srgbClr val="595959"/>
                </a:solidFill>
                <a:latin typeface="Helvetica Light"/>
                <a:cs typeface="Helvetica Light"/>
              </a:rPr>
              <a:t>: </a:t>
            </a:r>
          </a:p>
          <a:p>
            <a:pPr algn="ctr" eaLnBrk="1" hangingPunct="1">
              <a:lnSpc>
                <a:spcPct val="130000"/>
              </a:lnSpc>
            </a:pPr>
            <a:r>
              <a:rPr lang="en-US" sz="1600" dirty="0">
                <a:solidFill>
                  <a:srgbClr val="595959"/>
                </a:solidFill>
                <a:latin typeface="Helvetica Light"/>
                <a:cs typeface="Helvetica Light"/>
              </a:rPr>
              <a:t>Se </a:t>
            </a:r>
            <a:r>
              <a:rPr lang="en-US" sz="1600" dirty="0" err="1">
                <a:solidFill>
                  <a:srgbClr val="595959"/>
                </a:solidFill>
                <a:latin typeface="Helvetica Light"/>
                <a:cs typeface="Helvetica Light"/>
              </a:rPr>
              <a:t>comparte</a:t>
            </a:r>
            <a:r>
              <a:rPr lang="en-US" sz="1600" dirty="0">
                <a:solidFill>
                  <a:srgbClr val="595959"/>
                </a:solidFill>
                <a:latin typeface="Helvetica Light"/>
                <a:cs typeface="Helvetica Light"/>
              </a:rPr>
              <a:t> </a:t>
            </a:r>
            <a:r>
              <a:rPr lang="en-US" sz="1600" dirty="0" err="1">
                <a:solidFill>
                  <a:srgbClr val="595959"/>
                </a:solidFill>
                <a:latin typeface="Helvetica Light"/>
                <a:cs typeface="Helvetica Light"/>
              </a:rPr>
              <a:t>más</a:t>
            </a:r>
            <a:r>
              <a:rPr lang="en-US" sz="1600" dirty="0">
                <a:solidFill>
                  <a:srgbClr val="595959"/>
                </a:solidFill>
                <a:latin typeface="Helvetica Light"/>
                <a:cs typeface="Helvetica Light"/>
              </a:rPr>
              <a:t>, </a:t>
            </a:r>
            <a:r>
              <a:rPr lang="en-US" sz="1600" dirty="0" err="1">
                <a:solidFill>
                  <a:srgbClr val="595959"/>
                </a:solidFill>
                <a:latin typeface="Helvetica Light"/>
                <a:cs typeface="Helvetica Light"/>
              </a:rPr>
              <a:t>controles</a:t>
            </a:r>
            <a:r>
              <a:rPr lang="en-US" sz="1600" dirty="0">
                <a:solidFill>
                  <a:srgbClr val="595959"/>
                </a:solidFill>
                <a:latin typeface="Helvetica Light"/>
                <a:cs typeface="Helvetica Light"/>
              </a:rPr>
              <a:t> </a:t>
            </a:r>
            <a:r>
              <a:rPr lang="en-US" sz="1600" dirty="0" err="1">
                <a:solidFill>
                  <a:srgbClr val="595959"/>
                </a:solidFill>
                <a:latin typeface="Helvetica Light"/>
                <a:cs typeface="Helvetica Light"/>
              </a:rPr>
              <a:t>compartidos</a:t>
            </a:r>
            <a:endParaRPr lang="en-US" sz="1600" dirty="0">
              <a:solidFill>
                <a:srgbClr val="595959"/>
              </a:solidFill>
              <a:latin typeface="Helvetica Light"/>
              <a:cs typeface="Helvetica Light"/>
            </a:endParaRPr>
          </a:p>
        </p:txBody>
      </p:sp>
      <p:sp>
        <p:nvSpPr>
          <p:cNvPr id="31" name="TextBox 31"/>
          <p:cNvSpPr txBox="1">
            <a:spLocks noChangeArrowheads="1"/>
          </p:cNvSpPr>
          <p:nvPr/>
        </p:nvSpPr>
        <p:spPr bwMode="auto">
          <a:xfrm>
            <a:off x="2207570" y="2074775"/>
            <a:ext cx="3996463" cy="412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El </a:t>
            </a:r>
            <a:r>
              <a:rPr lang="en-US" sz="1600" dirty="0" err="1">
                <a:solidFill>
                  <a:srgbClr val="595959"/>
                </a:solidFill>
                <a:latin typeface="Helvetica Light"/>
                <a:cs typeface="Helvetica Light"/>
              </a:rPr>
              <a:t>enfoque</a:t>
            </a:r>
            <a:r>
              <a:rPr lang="en-US" sz="1600" dirty="0">
                <a:solidFill>
                  <a:srgbClr val="595959"/>
                </a:solidFill>
                <a:latin typeface="Helvetica Light"/>
                <a:cs typeface="Helvetica Light"/>
              </a:rPr>
              <a:t> </a:t>
            </a:r>
            <a:r>
              <a:rPr lang="en-US" sz="1600" dirty="0" err="1">
                <a:solidFill>
                  <a:srgbClr val="595959"/>
                </a:solidFill>
                <a:latin typeface="Helvetica Light"/>
                <a:cs typeface="Helvetica Light"/>
              </a:rPr>
              <a:t>tradicional</a:t>
            </a:r>
            <a:r>
              <a:rPr lang="en-US" sz="1600" dirty="0">
                <a:solidFill>
                  <a:srgbClr val="595959"/>
                </a:solidFill>
                <a:latin typeface="Helvetica Light"/>
                <a:cs typeface="Helvetica Light"/>
              </a:rPr>
              <a:t> de </a:t>
            </a:r>
            <a:r>
              <a:rPr lang="en-US" sz="1600" dirty="0" err="1">
                <a:solidFill>
                  <a:srgbClr val="595959"/>
                </a:solidFill>
                <a:latin typeface="Helvetica Light"/>
                <a:cs typeface="Helvetica Light"/>
              </a:rPr>
              <a:t>Xamarin</a:t>
            </a:r>
            <a:endParaRPr lang="en-US" sz="1600" dirty="0">
              <a:solidFill>
                <a:srgbClr val="595959"/>
              </a:solidFill>
              <a:latin typeface="Helvetica Light"/>
              <a:cs typeface="Helvetica Light"/>
            </a:endParaRPr>
          </a:p>
        </p:txBody>
      </p:sp>
      <p:sp>
        <p:nvSpPr>
          <p:cNvPr id="32" name="Rectangle 2"/>
          <p:cNvSpPr/>
          <p:nvPr/>
        </p:nvSpPr>
        <p:spPr>
          <a:xfrm>
            <a:off x="6624329" y="3199321"/>
            <a:ext cx="3996463" cy="6549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13"/>
          <p:cNvSpPr/>
          <p:nvPr/>
        </p:nvSpPr>
        <p:spPr>
          <a:xfrm>
            <a:off x="6624329" y="3267233"/>
            <a:ext cx="3996463" cy="478091"/>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Helvetica Light"/>
                <a:cs typeface="Helvetica Light"/>
              </a:rPr>
              <a:t>Shared UI Code</a:t>
            </a:r>
          </a:p>
        </p:txBody>
      </p:sp>
    </p:spTree>
    <p:extLst>
      <p:ext uri="{BB962C8B-B14F-4D97-AF65-F5344CB8AC3E}">
        <p14:creationId xmlns:p14="http://schemas.microsoft.com/office/powerpoint/2010/main" val="1485210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3149600" y="177801"/>
            <a:ext cx="5683032" cy="5791625"/>
          </a:xfrm>
          <a:prstGeom prst="rect">
            <a:avLst/>
          </a:prstGeom>
        </p:spPr>
      </p:pic>
    </p:spTree>
    <p:extLst>
      <p:ext uri="{BB962C8B-B14F-4D97-AF65-F5344CB8AC3E}">
        <p14:creationId xmlns:p14="http://schemas.microsoft.com/office/powerpoint/2010/main" val="51694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711200" y="889001"/>
            <a:ext cx="7429341" cy="461665"/>
          </a:xfrm>
          <a:prstGeom prst="rect">
            <a:avLst/>
          </a:prstGeom>
          <a:noFill/>
        </p:spPr>
        <p:txBody>
          <a:bodyPr wrap="none" rtlCol="0">
            <a:spAutoFit/>
          </a:bodyPr>
          <a:lstStyle/>
          <a:p>
            <a:r>
              <a:rPr lang="en-US" sz="2400" dirty="0" smtClean="0">
                <a:solidFill>
                  <a:schemeClr val="accent2"/>
                </a:solidFill>
                <a:latin typeface="Segoe UI" panose="020B0502040204020203" pitchFamily="34" charset="0"/>
                <a:cs typeface="Segoe UI" panose="020B0502040204020203" pitchFamily="34" charset="0"/>
              </a:rPr>
              <a:t>COMPARATIVA DE PLATAFORMAS MÓVILES. </a:t>
            </a:r>
            <a:r>
              <a:rPr lang="en-US" sz="2400" b="1" dirty="0" smtClean="0">
                <a:solidFill>
                  <a:schemeClr val="accent2"/>
                </a:solidFill>
                <a:latin typeface="Segoe UI" panose="020B0502040204020203" pitchFamily="34" charset="0"/>
                <a:cs typeface="Segoe UI" panose="020B0502040204020203" pitchFamily="34" charset="0"/>
              </a:rPr>
              <a:t>NATIVO</a:t>
            </a:r>
            <a:endParaRPr lang="en-US" sz="2400" b="1" dirty="0">
              <a:solidFill>
                <a:schemeClr val="accent2"/>
              </a:solidFill>
              <a:latin typeface="Segoe UI" panose="020B0502040204020203" pitchFamily="34" charset="0"/>
              <a:cs typeface="Segoe UI" panose="020B0502040204020203" pitchFamily="34" charset="0"/>
            </a:endParaRPr>
          </a:p>
        </p:txBody>
      </p:sp>
      <p:sp>
        <p:nvSpPr>
          <p:cNvPr id="10" name="TextBox 22"/>
          <p:cNvSpPr txBox="1"/>
          <p:nvPr/>
        </p:nvSpPr>
        <p:spPr>
          <a:xfrm>
            <a:off x="2636000" y="2973016"/>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4" y="389041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7" y="480782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74904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err="1" smtClean="0"/>
                        <a:t>Xcode</a:t>
                      </a:r>
                      <a:endParaRPr lang="es-ES" sz="2400" dirty="0"/>
                    </a:p>
                  </a:txBody>
                  <a:tcPr/>
                </a:tc>
                <a:tc>
                  <a:txBody>
                    <a:bodyPr/>
                    <a:lstStyle/>
                    <a:p>
                      <a:pPr algn="ctr"/>
                      <a:r>
                        <a:rPr lang="es-ES" sz="2400" dirty="0" smtClean="0"/>
                        <a:t>Android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r>
              <a:tr h="11887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smtClean="0"/>
                        <a:t>ObjectiveC</a:t>
                      </a:r>
                      <a:r>
                        <a:rPr lang="es-ES" sz="2400" dirty="0" smtClean="0"/>
                        <a:t> o Swift</a:t>
                      </a:r>
                    </a:p>
                    <a:p>
                      <a:pPr algn="ctr"/>
                      <a:endParaRPr lang="es-ES" sz="2400" dirty="0"/>
                    </a:p>
                  </a:txBody>
                  <a:tcPr/>
                </a:tc>
                <a:tc>
                  <a:txBody>
                    <a:bodyPr/>
                    <a:lstStyle/>
                    <a:p>
                      <a:pPr algn="ctr"/>
                      <a:r>
                        <a:rPr lang="es-ES" sz="2400" dirty="0" smtClean="0"/>
                        <a:t>Java</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err="1" smtClean="0"/>
                        <a:t>Storyboard</a:t>
                      </a:r>
                      <a:endParaRPr lang="es-ES" sz="2400" dirty="0"/>
                    </a:p>
                  </a:txBody>
                  <a:tcPr/>
                </a:tc>
                <a:tc>
                  <a:txBody>
                    <a:bodyPr/>
                    <a:lstStyle/>
                    <a:p>
                      <a:pPr algn="ctr"/>
                      <a:r>
                        <a:rPr lang="es-ES" sz="2400" dirty="0" smtClean="0"/>
                        <a:t>AXML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MVC</a:t>
                      </a:r>
                      <a:endParaRPr lang="es-ES" sz="2400" dirty="0"/>
                    </a:p>
                  </a:txBody>
                  <a:tcPr/>
                </a:tc>
                <a:tc>
                  <a:txBody>
                    <a:bodyPr/>
                    <a:lstStyle/>
                    <a:p>
                      <a:pPr algn="ctr"/>
                      <a:r>
                        <a:rPr lang="es-ES" sz="2400" dirty="0" smtClean="0"/>
                        <a:t>MVC</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145021" y="5337547"/>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5165574"/>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0379" y="536351"/>
            <a:ext cx="10971244" cy="696943"/>
          </a:xfrm>
        </p:spPr>
        <p:txBody>
          <a:bodyPr/>
          <a:lstStyle/>
          <a:p>
            <a:pPr algn="l"/>
            <a:r>
              <a:rPr lang="en-US" sz="4000" dirty="0"/>
              <a:t>TÉCNICAS DE </a:t>
            </a:r>
            <a:r>
              <a:rPr lang="en-US" sz="4000" dirty="0">
                <a:solidFill>
                  <a:schemeClr val="tx2"/>
                </a:solidFill>
              </a:rPr>
              <a:t>REUTILIZACIÓN </a:t>
            </a:r>
            <a:r>
              <a:rPr lang="en-US" sz="4000" dirty="0"/>
              <a:t>DE CÓDIGO</a:t>
            </a:r>
          </a:p>
        </p:txBody>
      </p:sp>
      <p:grpSp>
        <p:nvGrpSpPr>
          <p:cNvPr id="5" name="Group 1279"/>
          <p:cNvGrpSpPr/>
          <p:nvPr/>
        </p:nvGrpSpPr>
        <p:grpSpPr>
          <a:xfrm>
            <a:off x="1625600" y="1724429"/>
            <a:ext cx="2208245" cy="2880320"/>
            <a:chOff x="2808459" y="1630339"/>
            <a:chExt cx="2668680" cy="2293667"/>
          </a:xfrm>
          <a:solidFill>
            <a:schemeClr val="accent1"/>
          </a:solidFill>
        </p:grpSpPr>
        <p:sp>
          <p:nvSpPr>
            <p:cNvPr id="2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189" indent="-457189">
                <a:lnSpc>
                  <a:spcPct val="90000"/>
                </a:lnSpc>
                <a:spcBef>
                  <a:spcPts val="600"/>
                </a:spcBef>
                <a:buFont typeface="Arial"/>
                <a:buChar char="•"/>
              </a:pPr>
              <a:endParaRPr lang="en-US" sz="1400" dirty="0">
                <a:solidFill>
                  <a:srgbClr val="800000">
                    <a:alpha val="99000"/>
                  </a:srgbClr>
                </a:solidFill>
              </a:endParaRPr>
            </a:p>
            <a:p>
              <a:pPr marL="457189" indent="-457189">
                <a:lnSpc>
                  <a:spcPct val="90000"/>
                </a:lnSpc>
                <a:spcBef>
                  <a:spcPts val="600"/>
                </a:spcBef>
                <a:buFont typeface="Arial"/>
                <a:buChar char="•"/>
              </a:pPr>
              <a:r>
                <a:rPr lang="en-US" sz="1400" dirty="0" err="1">
                  <a:solidFill>
                    <a:schemeClr val="bg1">
                      <a:alpha val="99000"/>
                    </a:schemeClr>
                  </a:solidFill>
                </a:rPr>
                <a:t>Copiar</a:t>
              </a:r>
              <a:r>
                <a:rPr lang="en-US" sz="1400" dirty="0">
                  <a:solidFill>
                    <a:schemeClr val="bg1">
                      <a:alpha val="99000"/>
                    </a:schemeClr>
                  </a:solidFill>
                </a:rPr>
                <a:t> y </a:t>
              </a:r>
              <a:r>
                <a:rPr lang="en-US" sz="1400" dirty="0" err="1">
                  <a:solidFill>
                    <a:schemeClr val="bg1">
                      <a:alpha val="99000"/>
                    </a:schemeClr>
                  </a:solidFill>
                </a:rPr>
                <a:t>pegar</a:t>
              </a:r>
              <a:r>
                <a:rPr lang="en-US" sz="1400" dirty="0">
                  <a:solidFill>
                    <a:schemeClr val="bg1">
                      <a:alpha val="99000"/>
                    </a:schemeClr>
                  </a:solidFill>
                </a:rPr>
                <a:t>.</a:t>
              </a:r>
            </a:p>
            <a:p>
              <a:pPr marL="457189" indent="-457189">
                <a:lnSpc>
                  <a:spcPct val="90000"/>
                </a:lnSpc>
                <a:spcBef>
                  <a:spcPts val="600"/>
                </a:spcBef>
                <a:buFont typeface="Arial"/>
                <a:buChar char="•"/>
              </a:pPr>
              <a:r>
                <a:rPr lang="en-US" sz="1400" dirty="0" err="1">
                  <a:solidFill>
                    <a:schemeClr val="bg1">
                      <a:alpha val="99000"/>
                    </a:schemeClr>
                  </a:solidFill>
                </a:rPr>
                <a:t>Mismo</a:t>
              </a:r>
              <a:r>
                <a:rPr lang="en-US" sz="1400" dirty="0">
                  <a:solidFill>
                    <a:schemeClr val="bg1">
                      <a:alpha val="99000"/>
                    </a:schemeClr>
                  </a:solidFill>
                </a:rPr>
                <a:t> </a:t>
              </a:r>
              <a:r>
                <a:rPr lang="en-US" sz="1400" dirty="0" err="1">
                  <a:solidFill>
                    <a:schemeClr val="bg1">
                      <a:alpha val="99000"/>
                    </a:schemeClr>
                  </a:solidFill>
                </a:rPr>
                <a:t>código</a:t>
              </a:r>
              <a:r>
                <a:rPr lang="en-US" sz="1400" dirty="0">
                  <a:solidFill>
                    <a:schemeClr val="bg1">
                      <a:alpha val="99000"/>
                    </a:schemeClr>
                  </a:solidFill>
                </a:rPr>
                <a:t> </a:t>
              </a:r>
              <a:r>
                <a:rPr lang="en-US" sz="1400" dirty="0" err="1">
                  <a:solidFill>
                    <a:schemeClr val="bg1">
                      <a:alpha val="99000"/>
                    </a:schemeClr>
                  </a:solidFill>
                </a:rPr>
                <a:t>duplicado</a:t>
              </a:r>
              <a:r>
                <a:rPr lang="en-US" sz="1400" dirty="0">
                  <a:solidFill>
                    <a:schemeClr val="bg1">
                      <a:alpha val="99000"/>
                    </a:schemeClr>
                  </a:solidFill>
                </a:rPr>
                <a:t>.</a:t>
              </a:r>
            </a:p>
            <a:p>
              <a:pPr marL="457189" indent="-457189">
                <a:lnSpc>
                  <a:spcPct val="90000"/>
                </a:lnSpc>
                <a:spcBef>
                  <a:spcPts val="600"/>
                </a:spcBef>
                <a:buFont typeface="Arial"/>
                <a:buChar char="•"/>
              </a:pPr>
              <a:r>
                <a:rPr lang="en-US" sz="1400" dirty="0" err="1">
                  <a:solidFill>
                    <a:schemeClr val="bg1">
                      <a:alpha val="99000"/>
                    </a:schemeClr>
                  </a:solidFill>
                </a:rPr>
                <a:t>Difícil</a:t>
              </a:r>
              <a:r>
                <a:rPr lang="en-US" sz="1400" dirty="0">
                  <a:solidFill>
                    <a:schemeClr val="bg1">
                      <a:alpha val="99000"/>
                    </a:schemeClr>
                  </a:solidFill>
                </a:rPr>
                <a:t> de </a:t>
              </a:r>
              <a:r>
                <a:rPr lang="en-US" sz="1400" dirty="0" err="1">
                  <a:solidFill>
                    <a:schemeClr val="bg1">
                      <a:alpha val="99000"/>
                    </a:schemeClr>
                  </a:solidFill>
                </a:rPr>
                <a:t>mantener</a:t>
              </a:r>
              <a:r>
                <a:rPr lang="en-US" sz="1400" dirty="0">
                  <a:solidFill>
                    <a:schemeClr val="bg1">
                      <a:alpha val="99000"/>
                    </a:schemeClr>
                  </a:solidFill>
                </a:rPr>
                <a:t>.</a:t>
              </a:r>
            </a:p>
            <a:p>
              <a:pPr marL="457189" indent="-457189">
                <a:lnSpc>
                  <a:spcPct val="90000"/>
                </a:lnSpc>
                <a:spcBef>
                  <a:spcPts val="600"/>
                </a:spcBef>
                <a:buFont typeface="Arial"/>
                <a:buChar char="•"/>
              </a:pPr>
              <a:r>
                <a:rPr lang="en-US" sz="1400" dirty="0" err="1">
                  <a:solidFill>
                    <a:schemeClr val="bg1">
                      <a:alpha val="99000"/>
                    </a:schemeClr>
                  </a:solidFill>
                </a:rPr>
                <a:t>Evitar</a:t>
              </a:r>
              <a:r>
                <a:rPr lang="en-US" sz="1400" dirty="0">
                  <a:solidFill>
                    <a:schemeClr val="bg1">
                      <a:alpha val="99000"/>
                    </a:schemeClr>
                  </a:solidFill>
                </a:rPr>
                <a:t> en lo </a:t>
              </a:r>
              <a:r>
                <a:rPr lang="en-US" sz="1400" dirty="0" err="1">
                  <a:solidFill>
                    <a:schemeClr val="bg1">
                      <a:alpha val="99000"/>
                    </a:schemeClr>
                  </a:solidFill>
                </a:rPr>
                <a:t>posible</a:t>
              </a:r>
              <a:r>
                <a:rPr lang="en-US" sz="1400" dirty="0">
                  <a:solidFill>
                    <a:schemeClr val="bg1">
                      <a:alpha val="99000"/>
                    </a:schemeClr>
                  </a:solidFill>
                </a:rPr>
                <a:t>.</a:t>
              </a:r>
            </a:p>
            <a:p>
              <a:pPr>
                <a:lnSpc>
                  <a:spcPct val="90000"/>
                </a:lnSpc>
                <a:spcBef>
                  <a:spcPts val="600"/>
                </a:spcBef>
              </a:pPr>
              <a:endParaRPr lang="en-US" sz="800" dirty="0">
                <a:solidFill>
                  <a:schemeClr val="bg1">
                    <a:alpha val="99000"/>
                  </a:schemeClr>
                </a:solidFill>
              </a:endParaRPr>
            </a:p>
          </p:txBody>
        </p:sp>
        <p:sp>
          <p:nvSpPr>
            <p:cNvPr id="2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a:solidFill>
                    <a:srgbClr val="FFFFFF">
                      <a:alpha val="99000"/>
                    </a:srgbClr>
                  </a:solidFill>
                  <a:ea typeface="Segoe UI" pitchFamily="34" charset="0"/>
                  <a:cs typeface="Segoe UI" pitchFamily="34" charset="0"/>
                </a:rPr>
                <a:t>Ctrl-C, Ctrl-V</a:t>
              </a:r>
            </a:p>
          </p:txBody>
        </p:sp>
      </p:grpSp>
      <p:grpSp>
        <p:nvGrpSpPr>
          <p:cNvPr id="6" name="Group 1279"/>
          <p:cNvGrpSpPr/>
          <p:nvPr/>
        </p:nvGrpSpPr>
        <p:grpSpPr>
          <a:xfrm>
            <a:off x="1625600" y="4700760"/>
            <a:ext cx="9121013" cy="1440160"/>
            <a:chOff x="2808459" y="1630339"/>
            <a:chExt cx="2668680" cy="2446579"/>
          </a:xfrm>
          <a:solidFill>
            <a:schemeClr val="accent1"/>
          </a:solidFill>
        </p:grpSpPr>
        <p:sp>
          <p:nvSpPr>
            <p:cNvPr id="20" name="Rectangle 1280"/>
            <p:cNvSpPr/>
            <p:nvPr/>
          </p:nvSpPr>
          <p:spPr bwMode="auto">
            <a:xfrm>
              <a:off x="2808459" y="2546212"/>
              <a:ext cx="2668680" cy="15307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189" indent="-457189">
                <a:lnSpc>
                  <a:spcPct val="90000"/>
                </a:lnSpc>
                <a:spcBef>
                  <a:spcPts val="600"/>
                </a:spcBef>
                <a:buFont typeface="Arial"/>
                <a:buChar char="•"/>
              </a:pPr>
              <a:r>
                <a:rPr lang="en-US" sz="1600" dirty="0" err="1">
                  <a:solidFill>
                    <a:schemeClr val="bg1">
                      <a:alpha val="99000"/>
                    </a:schemeClr>
                  </a:solidFill>
                </a:rPr>
                <a:t>Modelo</a:t>
              </a:r>
              <a:endParaRPr lang="en-US" sz="1600" dirty="0">
                <a:solidFill>
                  <a:schemeClr val="bg1">
                    <a:alpha val="99000"/>
                  </a:schemeClr>
                </a:solidFill>
              </a:endParaRPr>
            </a:p>
            <a:p>
              <a:pPr marL="457189" indent="-457189">
                <a:lnSpc>
                  <a:spcPct val="90000"/>
                </a:lnSpc>
                <a:spcBef>
                  <a:spcPts val="600"/>
                </a:spcBef>
                <a:buFont typeface="Arial"/>
                <a:buChar char="•"/>
              </a:pPr>
              <a:r>
                <a:rPr lang="en-US" sz="1600" dirty="0" err="1">
                  <a:solidFill>
                    <a:schemeClr val="bg1">
                      <a:alpha val="99000"/>
                    </a:schemeClr>
                  </a:solidFill>
                </a:rPr>
                <a:t>VistaModelo</a:t>
              </a:r>
              <a:endParaRPr lang="en-US" sz="1600" dirty="0">
                <a:solidFill>
                  <a:schemeClr val="bg1">
                    <a:alpha val="99000"/>
                  </a:schemeClr>
                </a:solidFill>
              </a:endParaRPr>
            </a:p>
            <a:p>
              <a:pPr marL="457189" indent="-457189">
                <a:lnSpc>
                  <a:spcPct val="90000"/>
                </a:lnSpc>
                <a:spcBef>
                  <a:spcPts val="600"/>
                </a:spcBef>
                <a:buFont typeface="Arial"/>
                <a:buChar char="•"/>
              </a:pPr>
              <a:r>
                <a:rPr lang="en-US" sz="1600" dirty="0">
                  <a:solidFill>
                    <a:schemeClr val="bg1">
                      <a:alpha val="99000"/>
                    </a:schemeClr>
                  </a:solidFill>
                </a:rPr>
                <a:t>Vista</a:t>
              </a:r>
              <a:endParaRPr lang="en-US" sz="1067" dirty="0">
                <a:solidFill>
                  <a:schemeClr val="bg1">
                    <a:alpha val="99000"/>
                  </a:schemeClr>
                </a:solidFill>
              </a:endParaRPr>
            </a:p>
          </p:txBody>
        </p:sp>
        <p:sp>
          <p:nvSpPr>
            <p:cNvPr id="21"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a:solidFill>
                    <a:srgbClr val="FFFFFF">
                      <a:alpha val="99000"/>
                    </a:srgbClr>
                  </a:solidFill>
                  <a:ea typeface="Segoe UI" pitchFamily="34" charset="0"/>
                  <a:cs typeface="Segoe UI" pitchFamily="34" charset="0"/>
                </a:rPr>
                <a:t>MVVM</a:t>
              </a:r>
            </a:p>
          </p:txBody>
        </p:sp>
      </p:grpSp>
      <p:grpSp>
        <p:nvGrpSpPr>
          <p:cNvPr id="7" name="Group 1279"/>
          <p:cNvGrpSpPr/>
          <p:nvPr/>
        </p:nvGrpSpPr>
        <p:grpSpPr>
          <a:xfrm>
            <a:off x="3929856" y="1724429"/>
            <a:ext cx="2208245" cy="2880320"/>
            <a:chOff x="2808459" y="1630339"/>
            <a:chExt cx="2668680" cy="2293667"/>
          </a:xfrm>
          <a:solidFill>
            <a:schemeClr val="accent1"/>
          </a:solidFill>
        </p:grpSpPr>
        <p:sp>
          <p:nvSpPr>
            <p:cNvPr id="18"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189" indent="-457189">
                <a:lnSpc>
                  <a:spcPct val="90000"/>
                </a:lnSpc>
                <a:spcBef>
                  <a:spcPts val="600"/>
                </a:spcBef>
                <a:buFont typeface="Arial"/>
                <a:buChar char="•"/>
              </a:pPr>
              <a:r>
                <a:rPr lang="en-US" sz="1867" dirty="0">
                  <a:solidFill>
                    <a:schemeClr val="bg1">
                      <a:alpha val="99000"/>
                    </a:schemeClr>
                  </a:solidFill>
                </a:rPr>
                <a:t>Enlaces </a:t>
              </a:r>
              <a:r>
                <a:rPr lang="en-US" sz="1867" dirty="0" err="1">
                  <a:solidFill>
                    <a:schemeClr val="bg1">
                      <a:alpha val="99000"/>
                    </a:schemeClr>
                  </a:solidFill>
                </a:rPr>
                <a:t>simbólicos</a:t>
              </a:r>
              <a:r>
                <a:rPr lang="en-US" sz="1867" dirty="0">
                  <a:solidFill>
                    <a:schemeClr val="bg1">
                      <a:alpha val="99000"/>
                    </a:schemeClr>
                  </a:solidFill>
                </a:rPr>
                <a:t>.</a:t>
              </a:r>
            </a:p>
            <a:p>
              <a:pPr marL="457189" indent="-457189">
                <a:lnSpc>
                  <a:spcPct val="90000"/>
                </a:lnSpc>
                <a:spcBef>
                  <a:spcPts val="600"/>
                </a:spcBef>
                <a:buFont typeface="Arial"/>
                <a:buChar char="•"/>
              </a:pPr>
              <a:r>
                <a:rPr lang="en-US" sz="1867" dirty="0" err="1">
                  <a:solidFill>
                    <a:schemeClr val="bg1">
                      <a:alpha val="99000"/>
                    </a:schemeClr>
                  </a:solidFill>
                </a:rPr>
                <a:t>Depende</a:t>
              </a:r>
              <a:r>
                <a:rPr lang="en-US" sz="1867" dirty="0">
                  <a:solidFill>
                    <a:schemeClr val="bg1">
                      <a:alpha val="99000"/>
                    </a:schemeClr>
                  </a:solidFill>
                </a:rPr>
                <a:t> del </a:t>
              </a:r>
              <a:r>
                <a:rPr lang="en-US" sz="1867" dirty="0" err="1">
                  <a:solidFill>
                    <a:schemeClr val="bg1">
                      <a:alpha val="99000"/>
                    </a:schemeClr>
                  </a:solidFill>
                </a:rPr>
                <a:t>lenguaje</a:t>
              </a:r>
              <a:r>
                <a:rPr lang="en-US" sz="1867" dirty="0">
                  <a:solidFill>
                    <a:schemeClr val="bg1">
                      <a:alpha val="99000"/>
                    </a:schemeClr>
                  </a:solidFill>
                </a:rPr>
                <a:t>.</a:t>
              </a:r>
            </a:p>
          </p:txBody>
        </p:sp>
        <p:sp>
          <p:nvSpPr>
            <p:cNvPr id="19"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err="1">
                  <a:solidFill>
                    <a:srgbClr val="FFFFFF">
                      <a:alpha val="99000"/>
                    </a:srgbClr>
                  </a:solidFill>
                  <a:ea typeface="Segoe UI" pitchFamily="34" charset="0"/>
                  <a:cs typeface="Segoe UI" pitchFamily="34" charset="0"/>
                </a:rPr>
                <a:t>Enlazado</a:t>
              </a:r>
              <a:r>
                <a:rPr lang="en-US" sz="2400" dirty="0">
                  <a:solidFill>
                    <a:srgbClr val="FFFFFF">
                      <a:alpha val="99000"/>
                    </a:srgbClr>
                  </a:solidFill>
                  <a:ea typeface="Segoe UI" pitchFamily="34" charset="0"/>
                  <a:cs typeface="Segoe UI" pitchFamily="34" charset="0"/>
                </a:rPr>
                <a:t> de </a:t>
              </a:r>
              <a:r>
                <a:rPr lang="en-US" sz="2400" dirty="0" err="1">
                  <a:solidFill>
                    <a:srgbClr val="FFFFFF">
                      <a:alpha val="99000"/>
                    </a:srgbClr>
                  </a:solidFill>
                  <a:ea typeface="Segoe UI" pitchFamily="34" charset="0"/>
                  <a:cs typeface="Segoe UI" pitchFamily="34" charset="0"/>
                </a:rPr>
                <a:t>ficheros</a:t>
              </a:r>
              <a:endParaRPr lang="en-US" sz="2400" dirty="0">
                <a:solidFill>
                  <a:srgbClr val="FFFFFF">
                    <a:alpha val="99000"/>
                  </a:srgbClr>
                </a:solidFill>
                <a:ea typeface="Segoe UI" pitchFamily="34" charset="0"/>
                <a:cs typeface="Segoe UI" pitchFamily="34" charset="0"/>
              </a:endParaRPr>
            </a:p>
          </p:txBody>
        </p:sp>
      </p:grpSp>
      <p:grpSp>
        <p:nvGrpSpPr>
          <p:cNvPr id="8" name="Group 1279"/>
          <p:cNvGrpSpPr/>
          <p:nvPr/>
        </p:nvGrpSpPr>
        <p:grpSpPr>
          <a:xfrm>
            <a:off x="6234112" y="1724429"/>
            <a:ext cx="2208245" cy="2880320"/>
            <a:chOff x="2808459" y="1630339"/>
            <a:chExt cx="2668680" cy="2293667"/>
          </a:xfrm>
          <a:solidFill>
            <a:schemeClr val="accent1"/>
          </a:solidFill>
        </p:grpSpPr>
        <p:sp>
          <p:nvSpPr>
            <p:cNvPr id="16"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09585" indent="-609585">
                <a:lnSpc>
                  <a:spcPct val="90000"/>
                </a:lnSpc>
                <a:spcBef>
                  <a:spcPts val="600"/>
                </a:spcBef>
                <a:buFont typeface="Arial"/>
                <a:buChar char="•"/>
              </a:pPr>
              <a:r>
                <a:rPr lang="en-US" sz="1333" dirty="0" err="1">
                  <a:solidFill>
                    <a:schemeClr val="bg1">
                      <a:alpha val="99000"/>
                    </a:schemeClr>
                  </a:solidFill>
                </a:rPr>
                <a:t>Permite</a:t>
              </a:r>
              <a:r>
                <a:rPr lang="en-US" sz="1333" dirty="0">
                  <a:solidFill>
                    <a:schemeClr val="bg1">
                      <a:alpha val="99000"/>
                    </a:schemeClr>
                  </a:solidFill>
                </a:rPr>
                <a:t> </a:t>
              </a:r>
              <a:r>
                <a:rPr lang="en-US" sz="1333" dirty="0" err="1">
                  <a:solidFill>
                    <a:schemeClr val="bg1">
                      <a:alpha val="99000"/>
                    </a:schemeClr>
                  </a:solidFill>
                </a:rPr>
                <a:t>mantener</a:t>
              </a:r>
              <a:r>
                <a:rPr lang="en-US" sz="1333" dirty="0">
                  <a:solidFill>
                    <a:schemeClr val="bg1">
                      <a:alpha val="99000"/>
                    </a:schemeClr>
                  </a:solidFill>
                </a:rPr>
                <a:t> </a:t>
              </a:r>
              <a:r>
                <a:rPr lang="en-US" sz="1333" dirty="0" err="1">
                  <a:solidFill>
                    <a:schemeClr val="bg1">
                      <a:alpha val="99000"/>
                    </a:schemeClr>
                  </a:solidFill>
                </a:rPr>
                <a:t>código</a:t>
              </a:r>
              <a:r>
                <a:rPr lang="en-US" sz="1333" dirty="0">
                  <a:solidFill>
                    <a:schemeClr val="bg1">
                      <a:alpha val="99000"/>
                    </a:schemeClr>
                  </a:solidFill>
                </a:rPr>
                <a:t> </a:t>
              </a:r>
              <a:r>
                <a:rPr lang="en-US" sz="1333" dirty="0" err="1">
                  <a:solidFill>
                    <a:schemeClr val="bg1">
                      <a:alpha val="99000"/>
                    </a:schemeClr>
                  </a:solidFill>
                </a:rPr>
                <a:t>específico</a:t>
              </a:r>
              <a:r>
                <a:rPr lang="en-US" sz="1333" dirty="0">
                  <a:solidFill>
                    <a:schemeClr val="bg1">
                      <a:alpha val="99000"/>
                    </a:schemeClr>
                  </a:solidFill>
                </a:rPr>
                <a:t> de </a:t>
              </a:r>
              <a:r>
                <a:rPr lang="en-US" sz="1333" dirty="0" err="1">
                  <a:solidFill>
                    <a:schemeClr val="bg1">
                      <a:alpha val="99000"/>
                    </a:schemeClr>
                  </a:solidFill>
                </a:rPr>
                <a:t>cada</a:t>
              </a:r>
              <a:r>
                <a:rPr lang="en-US" sz="1333" dirty="0">
                  <a:solidFill>
                    <a:schemeClr val="bg1">
                      <a:alpha val="99000"/>
                    </a:schemeClr>
                  </a:solidFill>
                </a:rPr>
                <a:t> </a:t>
              </a:r>
              <a:r>
                <a:rPr lang="en-US" sz="1333" dirty="0" err="1">
                  <a:solidFill>
                    <a:schemeClr val="bg1">
                      <a:alpha val="99000"/>
                    </a:schemeClr>
                  </a:solidFill>
                </a:rPr>
                <a:t>plataforma</a:t>
              </a:r>
              <a:r>
                <a:rPr lang="en-US" sz="1333" dirty="0">
                  <a:solidFill>
                    <a:schemeClr val="bg1">
                      <a:alpha val="99000"/>
                    </a:schemeClr>
                  </a:solidFill>
                </a:rPr>
                <a:t>.</a:t>
              </a:r>
            </a:p>
            <a:p>
              <a:pPr marL="609585" indent="-609585">
                <a:lnSpc>
                  <a:spcPct val="90000"/>
                </a:lnSpc>
                <a:spcBef>
                  <a:spcPts val="600"/>
                </a:spcBef>
                <a:buFont typeface="Arial"/>
                <a:buChar char="•"/>
              </a:pPr>
              <a:r>
                <a:rPr lang="en-US" sz="1333" dirty="0" err="1">
                  <a:solidFill>
                    <a:schemeClr val="bg1">
                      <a:alpha val="99000"/>
                    </a:schemeClr>
                  </a:solidFill>
                </a:rPr>
                <a:t>Por</a:t>
              </a:r>
              <a:r>
                <a:rPr lang="en-US" sz="1333" dirty="0">
                  <a:solidFill>
                    <a:schemeClr val="bg1">
                      <a:alpha val="99000"/>
                    </a:schemeClr>
                  </a:solidFill>
                </a:rPr>
                <a:t> contra, </a:t>
              </a:r>
              <a:r>
                <a:rPr lang="en-US" sz="1333" dirty="0" err="1">
                  <a:solidFill>
                    <a:schemeClr val="bg1">
                      <a:alpha val="99000"/>
                    </a:schemeClr>
                  </a:solidFill>
                </a:rPr>
                <a:t>multiplica</a:t>
              </a:r>
              <a:r>
                <a:rPr lang="en-US" sz="1333" dirty="0">
                  <a:solidFill>
                    <a:schemeClr val="bg1">
                      <a:alpha val="99000"/>
                    </a:schemeClr>
                  </a:solidFill>
                </a:rPr>
                <a:t> </a:t>
              </a:r>
              <a:r>
                <a:rPr lang="en-US" sz="1333" dirty="0" err="1">
                  <a:solidFill>
                    <a:schemeClr val="bg1">
                      <a:alpha val="99000"/>
                    </a:schemeClr>
                  </a:solidFill>
                </a:rPr>
                <a:t>las</a:t>
              </a:r>
              <a:r>
                <a:rPr lang="en-US" sz="1333" dirty="0">
                  <a:solidFill>
                    <a:schemeClr val="bg1">
                      <a:alpha val="99000"/>
                    </a:schemeClr>
                  </a:solidFill>
                </a:rPr>
                <a:t> </a:t>
              </a:r>
              <a:r>
                <a:rPr lang="en-US" sz="1333" dirty="0" err="1">
                  <a:solidFill>
                    <a:schemeClr val="bg1">
                      <a:alpha val="99000"/>
                    </a:schemeClr>
                  </a:solidFill>
                </a:rPr>
                <a:t>ramas</a:t>
              </a:r>
              <a:r>
                <a:rPr lang="en-US" sz="1333" dirty="0">
                  <a:solidFill>
                    <a:schemeClr val="bg1">
                      <a:alpha val="99000"/>
                    </a:schemeClr>
                  </a:solidFill>
                </a:rPr>
                <a:t> a </a:t>
              </a:r>
              <a:r>
                <a:rPr lang="en-US" sz="1333" dirty="0" err="1">
                  <a:solidFill>
                    <a:schemeClr val="bg1">
                      <a:alpha val="99000"/>
                    </a:schemeClr>
                  </a:solidFill>
                </a:rPr>
                <a:t>mantener</a:t>
              </a:r>
              <a:r>
                <a:rPr lang="en-US" sz="1333" dirty="0">
                  <a:solidFill>
                    <a:schemeClr val="bg1">
                      <a:alpha val="99000"/>
                    </a:schemeClr>
                  </a:solidFill>
                </a:rPr>
                <a:t>.</a:t>
              </a:r>
              <a:endParaRPr lang="en-US" sz="667" dirty="0">
                <a:solidFill>
                  <a:schemeClr val="bg1">
                    <a:alpha val="99000"/>
                  </a:schemeClr>
                </a:solidFill>
              </a:endParaRPr>
            </a:p>
          </p:txBody>
        </p:sp>
        <p:sp>
          <p:nvSpPr>
            <p:cNvPr id="17"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err="1">
                  <a:solidFill>
                    <a:srgbClr val="FFFFFF">
                      <a:alpha val="99000"/>
                    </a:srgbClr>
                  </a:solidFill>
                  <a:ea typeface="Segoe UI" pitchFamily="34" charset="0"/>
                  <a:cs typeface="Segoe UI" pitchFamily="34" charset="0"/>
                </a:rPr>
                <a:t>Compilación</a:t>
              </a:r>
              <a:r>
                <a:rPr lang="en-US" sz="2400" dirty="0">
                  <a:solidFill>
                    <a:srgbClr val="FFFFFF">
                      <a:alpha val="99000"/>
                    </a:srgbClr>
                  </a:solidFill>
                  <a:ea typeface="Segoe UI" pitchFamily="34" charset="0"/>
                  <a:cs typeface="Segoe UI" pitchFamily="34" charset="0"/>
                </a:rPr>
                <a:t> </a:t>
              </a:r>
              <a:r>
                <a:rPr lang="en-US" sz="2400" dirty="0" err="1">
                  <a:solidFill>
                    <a:srgbClr val="FFFFFF">
                      <a:alpha val="99000"/>
                    </a:srgbClr>
                  </a:solidFill>
                  <a:ea typeface="Segoe UI" pitchFamily="34" charset="0"/>
                  <a:cs typeface="Segoe UI" pitchFamily="34" charset="0"/>
                </a:rPr>
                <a:t>Condicional</a:t>
              </a:r>
              <a:endParaRPr lang="en-US" sz="2400" dirty="0">
                <a:solidFill>
                  <a:srgbClr val="FFFFFF">
                    <a:alpha val="99000"/>
                  </a:srgbClr>
                </a:solidFill>
                <a:ea typeface="Segoe UI" pitchFamily="34" charset="0"/>
                <a:cs typeface="Segoe UI" pitchFamily="34" charset="0"/>
              </a:endParaRPr>
            </a:p>
          </p:txBody>
        </p:sp>
      </p:grpSp>
      <p:grpSp>
        <p:nvGrpSpPr>
          <p:cNvPr id="10" name="Group 1279"/>
          <p:cNvGrpSpPr/>
          <p:nvPr/>
        </p:nvGrpSpPr>
        <p:grpSpPr>
          <a:xfrm>
            <a:off x="8538368" y="1724429"/>
            <a:ext cx="2208245" cy="2880320"/>
            <a:chOff x="2808459" y="1630339"/>
            <a:chExt cx="2668680" cy="2293667"/>
          </a:xfrm>
          <a:solidFill>
            <a:schemeClr val="accent1"/>
          </a:solidFill>
        </p:grpSpPr>
        <p:sp>
          <p:nvSpPr>
            <p:cNvPr id="1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09585" indent="-609585">
                <a:lnSpc>
                  <a:spcPct val="90000"/>
                </a:lnSpc>
                <a:spcBef>
                  <a:spcPts val="600"/>
                </a:spcBef>
                <a:buFont typeface="Arial"/>
                <a:buChar char="•"/>
              </a:pPr>
              <a:r>
                <a:rPr lang="en-US" sz="1867" dirty="0" err="1">
                  <a:solidFill>
                    <a:schemeClr val="bg1">
                      <a:alpha val="99000"/>
                    </a:schemeClr>
                  </a:solidFill>
                </a:rPr>
                <a:t>Código</a:t>
              </a:r>
              <a:r>
                <a:rPr lang="en-US" sz="1867" dirty="0">
                  <a:solidFill>
                    <a:schemeClr val="bg1">
                      <a:alpha val="99000"/>
                    </a:schemeClr>
                  </a:solidFill>
                </a:rPr>
                <a:t> </a:t>
              </a:r>
              <a:r>
                <a:rPr lang="en-US" sz="1867" dirty="0" err="1">
                  <a:solidFill>
                    <a:schemeClr val="bg1">
                      <a:alpha val="99000"/>
                    </a:schemeClr>
                  </a:solidFill>
                </a:rPr>
                <a:t>manejado</a:t>
              </a:r>
              <a:r>
                <a:rPr lang="en-US" sz="1867" dirty="0">
                  <a:solidFill>
                    <a:schemeClr val="bg1">
                      <a:alpha val="99000"/>
                    </a:schemeClr>
                  </a:solidFill>
                </a:rPr>
                <a:t> </a:t>
              </a:r>
              <a:r>
                <a:rPr lang="en-US" sz="1867" dirty="0" err="1">
                  <a:solidFill>
                    <a:schemeClr val="bg1">
                      <a:alpha val="99000"/>
                    </a:schemeClr>
                  </a:solidFill>
                </a:rPr>
                <a:t>común</a:t>
              </a:r>
              <a:r>
                <a:rPr lang="en-US" sz="1867" dirty="0">
                  <a:solidFill>
                    <a:schemeClr val="bg1">
                      <a:alpha val="99000"/>
                    </a:schemeClr>
                  </a:solidFill>
                </a:rPr>
                <a:t> a </a:t>
              </a:r>
              <a:r>
                <a:rPr lang="en-US" sz="1867" dirty="0" err="1">
                  <a:solidFill>
                    <a:schemeClr val="bg1">
                      <a:alpha val="99000"/>
                    </a:schemeClr>
                  </a:solidFill>
                </a:rPr>
                <a:t>las</a:t>
              </a:r>
              <a:r>
                <a:rPr lang="en-US" sz="1867" dirty="0">
                  <a:solidFill>
                    <a:schemeClr val="bg1">
                      <a:alpha val="99000"/>
                    </a:schemeClr>
                  </a:solidFill>
                </a:rPr>
                <a:t> </a:t>
              </a:r>
              <a:r>
                <a:rPr lang="en-US" sz="1867" dirty="0" err="1">
                  <a:solidFill>
                    <a:schemeClr val="bg1">
                      <a:alpha val="99000"/>
                    </a:schemeClr>
                  </a:solidFill>
                </a:rPr>
                <a:t>plataformas</a:t>
              </a:r>
              <a:r>
                <a:rPr lang="en-US" sz="1867" dirty="0">
                  <a:solidFill>
                    <a:schemeClr val="bg1">
                      <a:alpha val="99000"/>
                    </a:schemeClr>
                  </a:solidFill>
                </a:rPr>
                <a:t>.</a:t>
              </a:r>
              <a:endParaRPr lang="en-US" sz="1200" dirty="0">
                <a:solidFill>
                  <a:schemeClr val="bg1">
                    <a:alpha val="99000"/>
                  </a:schemeClr>
                </a:solidFill>
              </a:endParaRPr>
            </a:p>
          </p:txBody>
        </p:sp>
        <p:sp>
          <p:nvSpPr>
            <p:cNvPr id="1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a:solidFill>
                    <a:srgbClr val="FFFFFF">
                      <a:alpha val="99000"/>
                    </a:srgbClr>
                  </a:solidFill>
                  <a:ea typeface="Segoe UI" pitchFamily="34" charset="0"/>
                  <a:cs typeface="Segoe UI" pitchFamily="34" charset="0"/>
                </a:rPr>
                <a:t>Portable Class Library</a:t>
              </a:r>
            </a:p>
          </p:txBody>
        </p:sp>
      </p:grpSp>
    </p:spTree>
    <p:extLst>
      <p:ext uri="{BB962C8B-B14F-4D97-AF65-F5344CB8AC3E}">
        <p14:creationId xmlns:p14="http://schemas.microsoft.com/office/powerpoint/2010/main" val="303712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0379" y="536351"/>
            <a:ext cx="10971244" cy="647956"/>
          </a:xfrm>
        </p:spPr>
        <p:txBody>
          <a:bodyPr/>
          <a:lstStyle/>
          <a:p>
            <a:pPr algn="l"/>
            <a:r>
              <a:rPr lang="en-US" sz="4000" dirty="0"/>
              <a:t>MVVM </a:t>
            </a:r>
          </a:p>
        </p:txBody>
      </p:sp>
      <p:sp>
        <p:nvSpPr>
          <p:cNvPr id="5" name="Rectangle 3"/>
          <p:cNvSpPr/>
          <p:nvPr/>
        </p:nvSpPr>
        <p:spPr bwMode="auto">
          <a:xfrm>
            <a:off x="735816" y="1701801"/>
            <a:ext cx="1895281" cy="189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Vista</a:t>
            </a:r>
          </a:p>
        </p:txBody>
      </p:sp>
      <p:sp>
        <p:nvSpPr>
          <p:cNvPr id="6" name="Rectangle 37"/>
          <p:cNvSpPr/>
          <p:nvPr/>
        </p:nvSpPr>
        <p:spPr bwMode="auto">
          <a:xfrm>
            <a:off x="4454613" y="1701801"/>
            <a:ext cx="1895281" cy="189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err="1">
                <a:gradFill>
                  <a:gsLst>
                    <a:gs pos="0">
                      <a:srgbClr val="FFFFFF"/>
                    </a:gs>
                    <a:gs pos="100000">
                      <a:srgbClr val="FFFFFF"/>
                    </a:gs>
                  </a:gsLst>
                  <a:lin ang="5400000" scaled="0"/>
                </a:gradFill>
                <a:ea typeface="Segoe UI" pitchFamily="34" charset="0"/>
                <a:cs typeface="Segoe UI" pitchFamily="34" charset="0"/>
              </a:rPr>
              <a:t>VistaModelo</a:t>
            </a: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38"/>
          <p:cNvSpPr/>
          <p:nvPr/>
        </p:nvSpPr>
        <p:spPr bwMode="auto">
          <a:xfrm>
            <a:off x="7694044" y="1701801"/>
            <a:ext cx="1895281" cy="801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err="1">
                <a:gradFill>
                  <a:gsLst>
                    <a:gs pos="0">
                      <a:srgbClr val="FFFFFF"/>
                    </a:gs>
                    <a:gs pos="100000">
                      <a:srgbClr val="FFFFFF"/>
                    </a:gs>
                  </a:gsLst>
                  <a:lin ang="5400000" scaled="0"/>
                </a:gradFill>
                <a:ea typeface="Segoe UI" pitchFamily="34" charset="0"/>
                <a:cs typeface="Segoe UI" pitchFamily="34" charset="0"/>
              </a:rPr>
              <a:t>Modelo</a:t>
            </a: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39"/>
          <p:cNvSpPr/>
          <p:nvPr/>
        </p:nvSpPr>
        <p:spPr bwMode="auto">
          <a:xfrm>
            <a:off x="7694044" y="2795310"/>
            <a:ext cx="1895281" cy="801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err="1">
                <a:gradFill>
                  <a:gsLst>
                    <a:gs pos="0">
                      <a:srgbClr val="FFFFFF"/>
                    </a:gs>
                    <a:gs pos="100000">
                      <a:srgbClr val="FFFFFF"/>
                    </a:gs>
                  </a:gsLst>
                  <a:lin ang="5400000" scaled="0"/>
                </a:gradFill>
                <a:ea typeface="Segoe UI" pitchFamily="34" charset="0"/>
                <a:cs typeface="Segoe UI" pitchFamily="34" charset="0"/>
              </a:rPr>
              <a:t>Modelo</a:t>
            </a: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5"/>
          <p:cNvCxnSpPr>
            <a:stCxn id="6" idx="1"/>
            <a:endCxn id="5" idx="3"/>
          </p:cNvCxnSpPr>
          <p:nvPr/>
        </p:nvCxnSpPr>
        <p:spPr>
          <a:xfrm flipH="1">
            <a:off x="2631097" y="2649195"/>
            <a:ext cx="1823516"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40"/>
          <p:cNvCxnSpPr/>
          <p:nvPr/>
        </p:nvCxnSpPr>
        <p:spPr>
          <a:xfrm flipH="1">
            <a:off x="6330846" y="2140136"/>
            <a:ext cx="136319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41"/>
          <p:cNvCxnSpPr/>
          <p:nvPr/>
        </p:nvCxnSpPr>
        <p:spPr>
          <a:xfrm flipH="1">
            <a:off x="6330845" y="3195949"/>
            <a:ext cx="1363199"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42"/>
          <p:cNvSpPr/>
          <p:nvPr/>
        </p:nvSpPr>
        <p:spPr bwMode="auto">
          <a:xfrm>
            <a:off x="735816" y="4020795"/>
            <a:ext cx="1895281" cy="189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Main</a:t>
            </a:r>
          </a:p>
          <a:p>
            <a:pPr algn="ctr" defTabSz="914198" fontAlgn="base">
              <a:spcBef>
                <a:spcPct val="0"/>
              </a:spcBef>
              <a:spcAft>
                <a:spcPct val="0"/>
              </a:spcAft>
            </a:pPr>
            <a:r>
              <a:rPr lang="en-AU" sz="2400" dirty="0" err="1">
                <a:gradFill>
                  <a:gsLst>
                    <a:gs pos="0">
                      <a:srgbClr val="FFFFFF"/>
                    </a:gs>
                    <a:gs pos="100000">
                      <a:srgbClr val="FFFFFF"/>
                    </a:gs>
                  </a:gsLst>
                  <a:lin ang="5400000" scaled="0"/>
                </a:gradFill>
                <a:ea typeface="Segoe UI" pitchFamily="34" charset="0"/>
                <a:cs typeface="Segoe UI" pitchFamily="34" charset="0"/>
              </a:rPr>
              <a:t>View.Xaml</a:t>
            </a: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43"/>
          <p:cNvSpPr/>
          <p:nvPr/>
        </p:nvSpPr>
        <p:spPr bwMode="auto">
          <a:xfrm>
            <a:off x="4454613" y="4020795"/>
            <a:ext cx="1895281" cy="189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133" dirty="0">
                <a:gradFill>
                  <a:gsLst>
                    <a:gs pos="0">
                      <a:srgbClr val="FFFFFF"/>
                    </a:gs>
                    <a:gs pos="100000">
                      <a:srgbClr val="FFFFFF"/>
                    </a:gs>
                  </a:gsLst>
                  <a:lin ang="5400000" scaled="0"/>
                </a:gradFill>
                <a:ea typeface="Segoe UI" pitchFamily="34" charset="0"/>
                <a:cs typeface="Segoe UI" pitchFamily="34" charset="0"/>
              </a:rPr>
              <a:t>Main</a:t>
            </a:r>
          </a:p>
          <a:p>
            <a:pPr algn="ctr" defTabSz="914198" fontAlgn="base">
              <a:spcBef>
                <a:spcPct val="0"/>
              </a:spcBef>
              <a:spcAft>
                <a:spcPct val="0"/>
              </a:spcAft>
            </a:pPr>
            <a:r>
              <a:rPr lang="en-AU" sz="2133" dirty="0" err="1">
                <a:gradFill>
                  <a:gsLst>
                    <a:gs pos="0">
                      <a:srgbClr val="FFFFFF"/>
                    </a:gs>
                    <a:gs pos="100000">
                      <a:srgbClr val="FFFFFF"/>
                    </a:gs>
                  </a:gsLst>
                  <a:lin ang="5400000" scaled="0"/>
                </a:gradFill>
                <a:ea typeface="Segoe UI" pitchFamily="34" charset="0"/>
                <a:cs typeface="Segoe UI" pitchFamily="34" charset="0"/>
              </a:rPr>
              <a:t>ViewModel.cs</a:t>
            </a:r>
            <a:endParaRPr lang="en-AU" sz="2133"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52"/>
          <p:cNvCxnSpPr>
            <a:stCxn id="14" idx="1"/>
            <a:endCxn id="13" idx="3"/>
          </p:cNvCxnSpPr>
          <p:nvPr/>
        </p:nvCxnSpPr>
        <p:spPr>
          <a:xfrm flipH="1">
            <a:off x="2631097" y="4968189"/>
            <a:ext cx="1823516"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CuadroTexto 7"/>
          <p:cNvSpPr txBox="1"/>
          <p:nvPr/>
        </p:nvSpPr>
        <p:spPr>
          <a:xfrm>
            <a:off x="2893510" y="2202959"/>
            <a:ext cx="1289135"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rgbClr val="2A2A2A"/>
                </a:solidFill>
              </a:rPr>
              <a:t>Data </a:t>
            </a:r>
            <a:r>
              <a:rPr lang="es-ES" sz="1600" dirty="0" err="1">
                <a:solidFill>
                  <a:srgbClr val="2A2A2A"/>
                </a:solidFill>
              </a:rPr>
              <a:t>Binding</a:t>
            </a:r>
            <a:endParaRPr lang="es-ES" sz="1600" dirty="0">
              <a:solidFill>
                <a:srgbClr val="2A2A2A"/>
              </a:solidFill>
            </a:endParaRPr>
          </a:p>
        </p:txBody>
      </p:sp>
      <p:sp>
        <p:nvSpPr>
          <p:cNvPr id="18" name="CuadroTexto 8"/>
          <p:cNvSpPr txBox="1"/>
          <p:nvPr/>
        </p:nvSpPr>
        <p:spPr>
          <a:xfrm>
            <a:off x="2989521" y="2668302"/>
            <a:ext cx="1119217"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rgbClr val="2A2A2A"/>
                </a:solidFill>
              </a:rPr>
              <a:t>Comandos</a:t>
            </a:r>
          </a:p>
        </p:txBody>
      </p:sp>
      <p:sp>
        <p:nvSpPr>
          <p:cNvPr id="19" name="CuadroTexto 9"/>
          <p:cNvSpPr txBox="1"/>
          <p:nvPr/>
        </p:nvSpPr>
        <p:spPr>
          <a:xfrm>
            <a:off x="711200" y="3148355"/>
            <a:ext cx="1812804"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chemeClr val="bg1">
                    <a:lumMod val="95000"/>
                  </a:schemeClr>
                </a:solidFill>
              </a:rPr>
              <a:t>Interfaz de Usuario</a:t>
            </a:r>
          </a:p>
        </p:txBody>
      </p:sp>
      <p:sp>
        <p:nvSpPr>
          <p:cNvPr id="20" name="CuadroTexto 10"/>
          <p:cNvSpPr txBox="1"/>
          <p:nvPr/>
        </p:nvSpPr>
        <p:spPr>
          <a:xfrm>
            <a:off x="7694043" y="3244366"/>
            <a:ext cx="1805302"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chemeClr val="bg1">
                    <a:lumMod val="95000"/>
                  </a:schemeClr>
                </a:solidFill>
              </a:rPr>
              <a:t>Lógica de Negocio</a:t>
            </a:r>
          </a:p>
        </p:txBody>
      </p:sp>
      <p:sp>
        <p:nvSpPr>
          <p:cNvPr id="21" name="CuadroTexto 20"/>
          <p:cNvSpPr txBox="1"/>
          <p:nvPr/>
        </p:nvSpPr>
        <p:spPr>
          <a:xfrm>
            <a:off x="7694043" y="2188248"/>
            <a:ext cx="1805302"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chemeClr val="bg1">
                    <a:lumMod val="95000"/>
                  </a:schemeClr>
                </a:solidFill>
              </a:rPr>
              <a:t>Lógica de Negocio</a:t>
            </a:r>
          </a:p>
        </p:txBody>
      </p:sp>
      <p:sp>
        <p:nvSpPr>
          <p:cNvPr id="22" name="CuadroTexto 11"/>
          <p:cNvSpPr txBox="1"/>
          <p:nvPr/>
        </p:nvSpPr>
        <p:spPr>
          <a:xfrm>
            <a:off x="4802705" y="2956334"/>
            <a:ext cx="1280222" cy="584775"/>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600" dirty="0">
                <a:solidFill>
                  <a:schemeClr val="bg1">
                    <a:lumMod val="95000"/>
                  </a:schemeClr>
                </a:solidFill>
              </a:rPr>
              <a:t>Lógica de </a:t>
            </a:r>
          </a:p>
          <a:p>
            <a:pPr algn="ctr"/>
            <a:r>
              <a:rPr lang="es-ES" sz="1600" dirty="0">
                <a:solidFill>
                  <a:schemeClr val="bg1">
                    <a:lumMod val="95000"/>
                  </a:schemeClr>
                </a:solidFill>
              </a:rPr>
              <a:t>Presentación</a:t>
            </a:r>
          </a:p>
        </p:txBody>
      </p:sp>
    </p:spTree>
    <p:extLst>
      <p:ext uri="{BB962C8B-B14F-4D97-AF65-F5344CB8AC3E}">
        <p14:creationId xmlns:p14="http://schemas.microsoft.com/office/powerpoint/2010/main" val="301286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4963" y="7205911"/>
            <a:ext cx="184731" cy="461665"/>
          </a:xfrm>
          <a:prstGeom prst="rect">
            <a:avLst/>
          </a:prstGeom>
          <a:noFill/>
        </p:spPr>
        <p:txBody>
          <a:bodyPr wrap="none" rtlCol="0">
            <a:spAutoFit/>
          </a:bodyPr>
          <a:lstStyle/>
          <a:p>
            <a:endParaRPr lang="en-US" sz="2400" dirty="0"/>
          </a:p>
        </p:txBody>
      </p:sp>
      <p:cxnSp>
        <p:nvCxnSpPr>
          <p:cNvPr id="4" name="Straight Connector 3"/>
          <p:cNvCxnSpPr/>
          <p:nvPr/>
        </p:nvCxnSpPr>
        <p:spPr>
          <a:xfrm>
            <a:off x="720556" y="3431813"/>
            <a:ext cx="957436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620889" y="2095627"/>
            <a:ext cx="7811912" cy="1262012"/>
          </a:xfrm>
        </p:spPr>
        <p:txBody>
          <a:bodyPr/>
          <a:lstStyle/>
          <a:p>
            <a:pPr>
              <a:lnSpc>
                <a:spcPct val="120000"/>
              </a:lnSpc>
            </a:pPr>
            <a:r>
              <a:rPr lang="es-ES" dirty="0" smtClean="0">
                <a:solidFill>
                  <a:srgbClr val="666666"/>
                </a:solidFill>
              </a:rPr>
              <a:t>¿Y todo esto con una App “real”?</a:t>
            </a:r>
            <a:endParaRPr lang="en-US" dirty="0">
              <a:solidFill>
                <a:srgbClr val="666666"/>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6800" y="1092200"/>
            <a:ext cx="5334000" cy="5334000"/>
          </a:xfrm>
          <a:prstGeom prst="rect">
            <a:avLst/>
          </a:prstGeom>
        </p:spPr>
      </p:pic>
    </p:spTree>
    <p:extLst>
      <p:ext uri="{BB962C8B-B14F-4D97-AF65-F5344CB8AC3E}">
        <p14:creationId xmlns:p14="http://schemas.microsoft.com/office/powerpoint/2010/main" val="10331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43" y="685801"/>
            <a:ext cx="2944813" cy="5235223"/>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543" y="685801"/>
            <a:ext cx="2946400" cy="5238044"/>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130" y="685799"/>
            <a:ext cx="2944813" cy="5235223"/>
          </a:xfrm>
          <a:prstGeom prst="rect">
            <a:avLst/>
          </a:prstGeom>
        </p:spPr>
      </p:pic>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9130" y="685799"/>
            <a:ext cx="2944813" cy="5235224"/>
          </a:xfrm>
          <a:prstGeom prst="rect">
            <a:avLst/>
          </a:prstGeom>
        </p:spPr>
      </p:pic>
    </p:spTree>
    <p:extLst>
      <p:ext uri="{BB962C8B-B14F-4D97-AF65-F5344CB8AC3E}">
        <p14:creationId xmlns:p14="http://schemas.microsoft.com/office/powerpoint/2010/main" val="787287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4963" y="7205911"/>
            <a:ext cx="184731" cy="461665"/>
          </a:xfrm>
          <a:prstGeom prst="rect">
            <a:avLst/>
          </a:prstGeom>
          <a:noFill/>
        </p:spPr>
        <p:txBody>
          <a:bodyPr wrap="none" rtlCol="0">
            <a:spAutoFit/>
          </a:bodyPr>
          <a:lstStyle/>
          <a:p>
            <a:endParaRPr lang="en-US" sz="2400" dirty="0"/>
          </a:p>
        </p:txBody>
      </p:sp>
      <p:cxnSp>
        <p:nvCxnSpPr>
          <p:cNvPr id="4" name="Straight Connector 3"/>
          <p:cNvCxnSpPr/>
          <p:nvPr/>
        </p:nvCxnSpPr>
        <p:spPr>
          <a:xfrm>
            <a:off x="720556" y="3431813"/>
            <a:ext cx="957436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620889" y="2095627"/>
            <a:ext cx="10160001" cy="1262012"/>
          </a:xfrm>
        </p:spPr>
        <p:txBody>
          <a:bodyPr/>
          <a:lstStyle/>
          <a:p>
            <a:pPr>
              <a:lnSpc>
                <a:spcPct val="120000"/>
              </a:lnSpc>
            </a:pPr>
            <a:r>
              <a:rPr lang="es-ES" dirty="0" smtClean="0">
                <a:solidFill>
                  <a:srgbClr val="666666"/>
                </a:solidFill>
              </a:rPr>
              <a:t>Utilizando Xamarin </a:t>
            </a:r>
            <a:r>
              <a:rPr lang="es-ES" dirty="0" err="1" smtClean="0">
                <a:solidFill>
                  <a:srgbClr val="666666"/>
                </a:solidFill>
              </a:rPr>
              <a:t>Classic</a:t>
            </a:r>
            <a:endParaRPr lang="en-US" dirty="0">
              <a:solidFill>
                <a:srgbClr val="666666"/>
              </a:solidFill>
            </a:endParaRPr>
          </a:p>
        </p:txBody>
      </p:sp>
    </p:spTree>
    <p:extLst>
      <p:ext uri="{BB962C8B-B14F-4D97-AF65-F5344CB8AC3E}">
        <p14:creationId xmlns:p14="http://schemas.microsoft.com/office/powerpoint/2010/main" val="13147790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711200" y="584200"/>
            <a:ext cx="10733259" cy="584775"/>
          </a:xfrm>
          <a:prstGeom prst="rect">
            <a:avLst/>
          </a:prstGeom>
          <a:noFill/>
        </p:spPr>
        <p:txBody>
          <a:bodyPr wrap="none" rtlCol="0">
            <a:spAutoFit/>
          </a:bodyPr>
          <a:lstStyle/>
          <a:p>
            <a:r>
              <a:rPr lang="en-US" sz="3200" b="1" dirty="0">
                <a:solidFill>
                  <a:schemeClr val="tx1">
                    <a:lumMod val="95000"/>
                    <a:lumOff val="5000"/>
                  </a:schemeClr>
                </a:solidFill>
                <a:latin typeface="+mj-lt"/>
                <a:cs typeface="Segoe UI" panose="020B0502040204020203" pitchFamily="34" charset="0"/>
              </a:rPr>
              <a:t>COMPARATIVA DE PLATAFORMAS MÓVILES </a:t>
            </a:r>
            <a:r>
              <a:rPr lang="en-US" sz="3200" b="1" dirty="0">
                <a:solidFill>
                  <a:schemeClr val="accent2"/>
                </a:solidFill>
                <a:latin typeface="+mj-lt"/>
                <a:cs typeface="Segoe UI" panose="020B0502040204020203" pitchFamily="34" charset="0"/>
              </a:rPr>
              <a:t>XAMARIN</a:t>
            </a:r>
          </a:p>
        </p:txBody>
      </p:sp>
      <p:sp>
        <p:nvSpPr>
          <p:cNvPr id="10" name="TextBox 22"/>
          <p:cNvSpPr txBox="1"/>
          <p:nvPr/>
        </p:nvSpPr>
        <p:spPr>
          <a:xfrm>
            <a:off x="2635997" y="2977165"/>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2" y="380556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6" y="440445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38328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p>
                    <a:p>
                      <a:pPr algn="ctr"/>
                      <a:endParaRPr lang="es-ES" sz="2400" dirty="0"/>
                    </a:p>
                  </a:txBody>
                  <a:tcP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smtClean="0"/>
                    </a:p>
                  </a:txBody>
                  <a:tcPr/>
                </a:tc>
                <a:tc>
                  <a:txBody>
                    <a:bodyPr/>
                    <a:lstStyle/>
                    <a:p>
                      <a:pPr algn="ctr"/>
                      <a:r>
                        <a:rPr lang="es-ES" sz="2400" dirty="0" smtClean="0"/>
                        <a:t>C#</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err="1" smtClean="0"/>
                        <a:t>Storyboard</a:t>
                      </a:r>
                      <a:endParaRPr lang="es-ES" sz="2400" dirty="0"/>
                    </a:p>
                  </a:txBody>
                  <a:tcPr/>
                </a:tc>
                <a:tc>
                  <a:txBody>
                    <a:bodyPr/>
                    <a:lstStyle/>
                    <a:p>
                      <a:pPr algn="ctr"/>
                      <a:r>
                        <a:rPr lang="es-ES" sz="2400" dirty="0" smtClean="0"/>
                        <a:t>AXML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099587" y="4941168"/>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6928503"/>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12800" y="807963"/>
            <a:ext cx="7411525" cy="4457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267" b="1" dirty="0">
                <a:solidFill>
                  <a:schemeClr val="accent2"/>
                </a:solidFill>
              </a:rPr>
              <a:t>MVVM</a:t>
            </a:r>
            <a:endParaRPr lang="en-US" sz="1400" b="1" dirty="0">
              <a:solidFill>
                <a:schemeClr val="accent2"/>
              </a:solidFill>
            </a:endParaRPr>
          </a:p>
        </p:txBody>
      </p:sp>
      <p:sp>
        <p:nvSpPr>
          <p:cNvPr id="10" name="Rectangle 18"/>
          <p:cNvSpPr/>
          <p:nvPr/>
        </p:nvSpPr>
        <p:spPr>
          <a:xfrm>
            <a:off x="2814756" y="19000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11" name="Rectangle 19"/>
          <p:cNvSpPr/>
          <p:nvPr/>
        </p:nvSpPr>
        <p:spPr>
          <a:xfrm>
            <a:off x="5634156" y="19000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12" name="Rectangle 20"/>
          <p:cNvSpPr/>
          <p:nvPr/>
        </p:nvSpPr>
        <p:spPr>
          <a:xfrm>
            <a:off x="8453556" y="19208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cxnSp>
        <p:nvCxnSpPr>
          <p:cNvPr id="13" name="Straight Arrow Connector 21"/>
          <p:cNvCxnSpPr/>
          <p:nvPr/>
        </p:nvCxnSpPr>
        <p:spPr>
          <a:xfrm>
            <a:off x="4338756" y="3140047"/>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414957" y="2454247"/>
            <a:ext cx="1237724" cy="646331"/>
          </a:xfrm>
          <a:prstGeom prst="rect">
            <a:avLst/>
          </a:prstGeom>
          <a:noFill/>
        </p:spPr>
        <p:txBody>
          <a:bodyPr wrap="square" rtlCol="0">
            <a:spAutoFit/>
          </a:bodyPr>
          <a:lstStyle/>
          <a:p>
            <a:r>
              <a:rPr lang="en-US" sz="1200" dirty="0"/>
              <a:t>get/set </a:t>
            </a:r>
            <a:r>
              <a:rPr lang="en-US" sz="1200" dirty="0" err="1"/>
              <a:t>Propiedades</a:t>
            </a:r>
            <a:endParaRPr lang="en-US" sz="1200" dirty="0"/>
          </a:p>
          <a:p>
            <a:r>
              <a:rPr lang="en-US" sz="1200" dirty="0" err="1"/>
              <a:t>Comandos</a:t>
            </a:r>
            <a:endParaRPr lang="en-US" sz="1200" dirty="0"/>
          </a:p>
        </p:txBody>
      </p:sp>
      <p:cxnSp>
        <p:nvCxnSpPr>
          <p:cNvPr id="15" name="Straight Arrow Connector 23"/>
          <p:cNvCxnSpPr/>
          <p:nvPr/>
        </p:nvCxnSpPr>
        <p:spPr>
          <a:xfrm flipH="1">
            <a:off x="4338756" y="3978247"/>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338756" y="3978248"/>
            <a:ext cx="1295400" cy="276999"/>
          </a:xfrm>
          <a:prstGeom prst="rect">
            <a:avLst/>
          </a:prstGeom>
          <a:noFill/>
        </p:spPr>
        <p:txBody>
          <a:bodyPr wrap="square" rtlCol="0">
            <a:spAutoFit/>
          </a:bodyPr>
          <a:lstStyle/>
          <a:p>
            <a:r>
              <a:rPr lang="en-US" sz="1200" dirty="0" err="1"/>
              <a:t>Notifica</a:t>
            </a:r>
            <a:r>
              <a:rPr lang="en-US" sz="1200" dirty="0"/>
              <a:t> </a:t>
            </a:r>
            <a:r>
              <a:rPr lang="en-US" sz="1200" dirty="0" err="1"/>
              <a:t>cambios</a:t>
            </a:r>
            <a:endParaRPr lang="en-US" sz="1200" dirty="0"/>
          </a:p>
        </p:txBody>
      </p:sp>
      <p:cxnSp>
        <p:nvCxnSpPr>
          <p:cNvPr id="17" name="Straight Arrow Connector 25"/>
          <p:cNvCxnSpPr/>
          <p:nvPr/>
        </p:nvCxnSpPr>
        <p:spPr>
          <a:xfrm>
            <a:off x="7081956" y="3521047"/>
            <a:ext cx="12192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081956" y="2980185"/>
            <a:ext cx="1447800" cy="1015663"/>
          </a:xfrm>
          <a:prstGeom prst="rect">
            <a:avLst/>
          </a:prstGeom>
          <a:noFill/>
        </p:spPr>
        <p:txBody>
          <a:bodyPr wrap="square" rtlCol="0">
            <a:spAutoFit/>
          </a:bodyPr>
          <a:lstStyle/>
          <a:p>
            <a:r>
              <a:rPr lang="en-US" sz="1200" dirty="0"/>
              <a:t>C#</a:t>
            </a:r>
          </a:p>
          <a:p>
            <a:endParaRPr lang="en-US" sz="1200" dirty="0"/>
          </a:p>
          <a:p>
            <a:endParaRPr lang="en-US" sz="1200" dirty="0"/>
          </a:p>
          <a:p>
            <a:endParaRPr lang="en-US" sz="1200" dirty="0"/>
          </a:p>
          <a:p>
            <a:r>
              <a:rPr lang="en-US" sz="1200" dirty="0"/>
              <a:t>Models</a:t>
            </a:r>
          </a:p>
        </p:txBody>
      </p:sp>
      <p:sp>
        <p:nvSpPr>
          <p:cNvPr id="19" name="Rectangle 27"/>
          <p:cNvSpPr/>
          <p:nvPr/>
        </p:nvSpPr>
        <p:spPr>
          <a:xfrm>
            <a:off x="2967156" y="20524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0" name="Rectangle 28"/>
          <p:cNvSpPr/>
          <p:nvPr/>
        </p:nvSpPr>
        <p:spPr>
          <a:xfrm>
            <a:off x="3119556" y="22048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1" name="Rectangle 29"/>
          <p:cNvSpPr/>
          <p:nvPr/>
        </p:nvSpPr>
        <p:spPr>
          <a:xfrm>
            <a:off x="5786556" y="20524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2" name="Rectangle 30"/>
          <p:cNvSpPr/>
          <p:nvPr/>
        </p:nvSpPr>
        <p:spPr>
          <a:xfrm>
            <a:off x="5938956" y="22048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3" name="Rectangle 31"/>
          <p:cNvSpPr/>
          <p:nvPr/>
        </p:nvSpPr>
        <p:spPr>
          <a:xfrm>
            <a:off x="8605956" y="20732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4" name="Rectangle 32"/>
          <p:cNvSpPr/>
          <p:nvPr/>
        </p:nvSpPr>
        <p:spPr>
          <a:xfrm>
            <a:off x="8758356" y="22256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5" name="Rectangle 33"/>
          <p:cNvSpPr/>
          <p:nvPr/>
        </p:nvSpPr>
        <p:spPr>
          <a:xfrm>
            <a:off x="5634156" y="5500464"/>
            <a:ext cx="4146376" cy="504056"/>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3"/>
                </a:solidFill>
              </a:rPr>
              <a:t>Cross Platform</a:t>
            </a:r>
          </a:p>
        </p:txBody>
      </p:sp>
      <p:sp>
        <p:nvSpPr>
          <p:cNvPr id="26" name="Rectangle 34"/>
          <p:cNvSpPr/>
          <p:nvPr/>
        </p:nvSpPr>
        <p:spPr>
          <a:xfrm>
            <a:off x="2814756" y="5500464"/>
            <a:ext cx="1371600" cy="504056"/>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rgbClr val="C00000"/>
                </a:solidFill>
              </a:rPr>
              <a:t>Específico</a:t>
            </a:r>
            <a:r>
              <a:rPr lang="en-US" sz="1600" dirty="0">
                <a:solidFill>
                  <a:srgbClr val="C00000"/>
                </a:solidFill>
              </a:rPr>
              <a:t> de la </a:t>
            </a:r>
            <a:r>
              <a:rPr lang="en-US" sz="1600" dirty="0" err="1">
                <a:solidFill>
                  <a:srgbClr val="C00000"/>
                </a:solidFill>
              </a:rPr>
              <a:t>Plataforma</a:t>
            </a:r>
            <a:endParaRPr lang="en-US" sz="1600" dirty="0">
              <a:solidFill>
                <a:srgbClr val="C00000"/>
              </a:solidFill>
            </a:endParaRPr>
          </a:p>
        </p:txBody>
      </p:sp>
    </p:spTree>
    <p:extLst>
      <p:ext uri="{BB962C8B-B14F-4D97-AF65-F5344CB8AC3E}">
        <p14:creationId xmlns:p14="http://schemas.microsoft.com/office/powerpoint/2010/main" val="1219012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childTnLst>
                                </p:cTn>
                              </p:par>
                              <p:par>
                                <p:cTn id="82" presetID="7" presetClass="emph" presetSubtype="2" fill="hold" nodeType="withEffect">
                                  <p:stCondLst>
                                    <p:cond delay="0"/>
                                  </p:stCondLst>
                                  <p:childTnLst>
                                    <p:animClr clrSpc="rgb" dir="cw">
                                      <p:cBhvr>
                                        <p:cTn id="83" dur="1000" fill="hold"/>
                                        <p:tgtEl>
                                          <p:spTgt spid="20"/>
                                        </p:tgtEl>
                                        <p:attrNameLst>
                                          <p:attrName>stroke.color</p:attrName>
                                        </p:attrNameLst>
                                      </p:cBhvr>
                                      <p:to>
                                        <a:srgbClr val="6F2927"/>
                                      </p:to>
                                    </p:animClr>
                                    <p:set>
                                      <p:cBhvr>
                                        <p:cTn id="84" dur="1000" fill="hold"/>
                                        <p:tgtEl>
                                          <p:spTgt spid="2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9"/>
                                        </p:tgtEl>
                                        <p:attrNameLst>
                                          <p:attrName>stroke.color</p:attrName>
                                        </p:attrNameLst>
                                      </p:cBhvr>
                                      <p:to>
                                        <a:srgbClr val="6F2927"/>
                                      </p:to>
                                    </p:animClr>
                                    <p:set>
                                      <p:cBhvr>
                                        <p:cTn id="87" dur="1000" fill="hold"/>
                                        <p:tgtEl>
                                          <p:spTgt spid="19"/>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10"/>
                                        </p:tgtEl>
                                        <p:attrNameLst>
                                          <p:attrName>stroke.color</p:attrName>
                                        </p:attrNameLst>
                                      </p:cBhvr>
                                      <p:to>
                                        <a:srgbClr val="6F2927"/>
                                      </p:to>
                                    </p:animClr>
                                    <p:set>
                                      <p:cBhvr>
                                        <p:cTn id="90"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6400" y="590403"/>
            <a:ext cx="8229600"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4267" b="1" dirty="0">
                <a:solidFill>
                  <a:schemeClr val="accent2"/>
                </a:solidFill>
              </a:rPr>
              <a:t>PORTABLE CLASS LIBRARY</a:t>
            </a:r>
          </a:p>
        </p:txBody>
      </p:sp>
      <p:sp>
        <p:nvSpPr>
          <p:cNvPr id="8" name="TextBox 3"/>
          <p:cNvSpPr txBox="1">
            <a:spLocks noChangeArrowheads="1"/>
          </p:cNvSpPr>
          <p:nvPr/>
        </p:nvSpPr>
        <p:spPr bwMode="auto">
          <a:xfrm>
            <a:off x="2135132" y="1556794"/>
            <a:ext cx="433705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eaLnBrk="0" hangingPunct="0">
              <a:defRPr/>
            </a:pP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a:solidFill>
                  <a:schemeClr val="tx2"/>
                </a:solidFill>
                <a:latin typeface="Segoe UI" panose="020B0502040204020203" pitchFamily="34" charset="0"/>
                <a:cs typeface="Segoe UI" panose="020B0502040204020203" pitchFamily="34" charset="0"/>
              </a:rPr>
              <a:t>1 </a:t>
            </a:r>
            <a:r>
              <a:rPr lang="en-US" sz="2800" dirty="0" err="1">
                <a:solidFill>
                  <a:schemeClr val="tx2"/>
                </a:solidFill>
                <a:latin typeface="Segoe UI" panose="020B0502040204020203" pitchFamily="34" charset="0"/>
                <a:cs typeface="Segoe UI" panose="020B0502040204020203" pitchFamily="34" charset="0"/>
              </a:rPr>
              <a:t>Librería</a:t>
            </a: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a:solidFill>
                  <a:schemeClr val="tx2"/>
                </a:solidFill>
                <a:latin typeface="Segoe UI" panose="020B0502040204020203" pitchFamily="34" charset="0"/>
                <a:cs typeface="Segoe UI" panose="020B0502040204020203" pitchFamily="34" charset="0"/>
              </a:rPr>
              <a:t>Multiples </a:t>
            </a:r>
            <a:r>
              <a:rPr lang="en-US" sz="2800" dirty="0" err="1">
                <a:solidFill>
                  <a:schemeClr val="tx2"/>
                </a:solidFill>
                <a:latin typeface="Segoe UI" panose="020B0502040204020203" pitchFamily="34" charset="0"/>
                <a:cs typeface="Segoe UI" panose="020B0502040204020203" pitchFamily="34" charset="0"/>
              </a:rPr>
              <a:t>Platformas</a:t>
            </a: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err="1">
                <a:solidFill>
                  <a:schemeClr val="tx2"/>
                </a:solidFill>
                <a:latin typeface="Segoe UI" panose="020B0502040204020203" pitchFamily="34" charset="0"/>
                <a:cs typeface="Segoe UI" panose="020B0502040204020203" pitchFamily="34" charset="0"/>
              </a:rPr>
              <a:t>Incluyendo</a:t>
            </a:r>
            <a:r>
              <a:rPr lang="en-US" sz="2800" dirty="0">
                <a:solidFill>
                  <a:schemeClr val="tx2"/>
                </a:solidFill>
                <a:latin typeface="Segoe UI" panose="020B0502040204020203" pitchFamily="34" charset="0"/>
                <a:cs typeface="Segoe UI" panose="020B0502040204020203" pitchFamily="34" charset="0"/>
              </a:rPr>
              <a:t>:</a:t>
            </a:r>
          </a:p>
          <a:p>
            <a:pPr lvl="1" eaLnBrk="0" hangingPunct="0">
              <a:buFont typeface="Arial" charset="0"/>
              <a:buChar char="•"/>
              <a:defRPr/>
            </a:pPr>
            <a:r>
              <a:rPr lang="en-US" sz="2800" b="1" dirty="0" err="1">
                <a:solidFill>
                  <a:schemeClr val="tx2"/>
                </a:solidFill>
                <a:latin typeface="Segoe UI" panose="020B0502040204020203" pitchFamily="34" charset="0"/>
                <a:cs typeface="Segoe UI" panose="020B0502040204020203" pitchFamily="34" charset="0"/>
              </a:rPr>
              <a:t>Xamarin.Android</a:t>
            </a:r>
            <a:endParaRPr lang="en-US" sz="2800" b="1" dirty="0">
              <a:solidFill>
                <a:schemeClr val="tx2"/>
              </a:solidFill>
              <a:latin typeface="Segoe UI" panose="020B0502040204020203" pitchFamily="34" charset="0"/>
              <a:cs typeface="Segoe UI" panose="020B0502040204020203" pitchFamily="34" charset="0"/>
            </a:endParaRPr>
          </a:p>
          <a:p>
            <a:pPr lvl="1" eaLnBrk="0" hangingPunct="0">
              <a:buFont typeface="Arial" charset="0"/>
              <a:buChar char="•"/>
              <a:defRPr/>
            </a:pPr>
            <a:r>
              <a:rPr lang="en-US" sz="2800" b="1" dirty="0" err="1">
                <a:solidFill>
                  <a:schemeClr val="tx2"/>
                </a:solidFill>
                <a:latin typeface="Segoe UI" panose="020B0502040204020203" pitchFamily="34" charset="0"/>
                <a:cs typeface="Segoe UI" panose="020B0502040204020203" pitchFamily="34" charset="0"/>
              </a:rPr>
              <a:t>Xamarin.iOS</a:t>
            </a:r>
            <a:endParaRPr lang="en-US" sz="2800" b="1"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a:solidFill>
                <a:schemeClr val="bg1"/>
              </a:solidFill>
              <a:latin typeface="Segoe UI" panose="020B0502040204020203" pitchFamily="34" charset="0"/>
              <a:cs typeface="Segoe UI" panose="020B0502040204020203"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930" y="1259309"/>
            <a:ext cx="4113057" cy="3436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3532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685801"/>
            <a:ext cx="9629019"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3733" b="1" dirty="0">
                <a:solidFill>
                  <a:schemeClr val="tx1">
                    <a:lumMod val="95000"/>
                    <a:lumOff val="5000"/>
                  </a:schemeClr>
                </a:solidFill>
              </a:rPr>
              <a:t>CARACTERÍSTICAS DE UNA </a:t>
            </a:r>
            <a:r>
              <a:rPr lang="en-NZ" sz="3733" b="1" dirty="0">
                <a:solidFill>
                  <a:schemeClr val="accent2"/>
                </a:solidFill>
              </a:rPr>
              <a:t>PORTABLE CLASS LIBRARY</a:t>
            </a:r>
          </a:p>
        </p:txBody>
      </p:sp>
      <p:sp>
        <p:nvSpPr>
          <p:cNvPr id="5" name="Rectangle 1"/>
          <p:cNvSpPr/>
          <p:nvPr/>
        </p:nvSpPr>
        <p:spPr>
          <a:xfrm>
            <a:off x="711201" y="1772817"/>
            <a:ext cx="6345377" cy="2640723"/>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nSpc>
                <a:spcPct val="120000"/>
              </a:lnSpc>
              <a:buFont typeface="Arial" pitchFamily="34" charset="0"/>
              <a:buChar char="•"/>
            </a:pP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Código</a:t>
            </a: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compartido</a:t>
            </a: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centralizado</a:t>
            </a:r>
            <a:endParaRPr lang="en-US" altLang="en-US" sz="2400" dirty="0">
              <a:solidFill>
                <a:schemeClr val="tx2"/>
              </a:solidFill>
              <a:latin typeface="Segoe UI" panose="020B0502040204020203" pitchFamily="34" charset="0"/>
              <a:cs typeface="Segoe UI" panose="020B0502040204020203" pitchFamily="34" charset="0"/>
            </a:endParaRPr>
          </a:p>
          <a:p>
            <a:pPr lvl="1">
              <a:lnSpc>
                <a:spcPct val="120000"/>
              </a:lnSpc>
              <a:buFont typeface="Arial" pitchFamily="34" charset="0"/>
              <a:buChar char="•"/>
            </a:pPr>
            <a:r>
              <a:rPr lang="en-US" altLang="en-US" dirty="0">
                <a:solidFill>
                  <a:schemeClr val="tx2"/>
                </a:solidFill>
                <a:latin typeface="Segoe UI" panose="020B0502040204020203" pitchFamily="34" charset="0"/>
                <a:cs typeface="Segoe UI" panose="020B0502040204020203" pitchFamily="34" charset="0"/>
              </a:rPr>
              <a:t> Se </a:t>
            </a:r>
            <a:r>
              <a:rPr lang="en-US" altLang="en-US" dirty="0" err="1">
                <a:solidFill>
                  <a:schemeClr val="tx2"/>
                </a:solidFill>
                <a:latin typeface="Segoe UI" panose="020B0502040204020203" pitchFamily="34" charset="0"/>
                <a:cs typeface="Segoe UI" panose="020B0502040204020203" pitchFamily="34" charset="0"/>
              </a:rPr>
              <a:t>depura</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igual</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que</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si</a:t>
            </a:r>
            <a:r>
              <a:rPr lang="en-US" altLang="en-US" dirty="0">
                <a:solidFill>
                  <a:schemeClr val="tx2"/>
                </a:solidFill>
                <a:latin typeface="Segoe UI" panose="020B0502040204020203" pitchFamily="34" charset="0"/>
                <a:cs typeface="Segoe UI" panose="020B0502040204020203" pitchFamily="34" charset="0"/>
              </a:rPr>
              <a:t> el </a:t>
            </a:r>
            <a:r>
              <a:rPr lang="en-US" altLang="en-US" dirty="0" err="1">
                <a:solidFill>
                  <a:schemeClr val="tx2"/>
                </a:solidFill>
                <a:latin typeface="Segoe UI" panose="020B0502040204020203" pitchFamily="34" charset="0"/>
                <a:cs typeface="Segoe UI" panose="020B0502040204020203" pitchFamily="34" charset="0"/>
              </a:rPr>
              <a:t>código</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estuviese</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en</a:t>
            </a:r>
            <a:r>
              <a:rPr lang="en-US" altLang="en-US" dirty="0">
                <a:solidFill>
                  <a:schemeClr val="tx2"/>
                </a:solidFill>
                <a:latin typeface="Segoe UI" panose="020B0502040204020203" pitchFamily="34" charset="0"/>
                <a:cs typeface="Segoe UI" panose="020B0502040204020203" pitchFamily="34" charset="0"/>
              </a:rPr>
              <a:t> un Proyecto </a:t>
            </a:r>
            <a:r>
              <a:rPr lang="en-US" altLang="en-US" dirty="0" err="1">
                <a:solidFill>
                  <a:schemeClr val="tx2"/>
                </a:solidFill>
                <a:latin typeface="Segoe UI" panose="020B0502040204020203" pitchFamily="34" charset="0"/>
                <a:cs typeface="Segoe UI" panose="020B0502040204020203" pitchFamily="34" charset="0"/>
              </a:rPr>
              <a:t>específico</a:t>
            </a:r>
            <a:r>
              <a:rPr lang="en-US" altLang="en-US" sz="2400" dirty="0">
                <a:solidFill>
                  <a:schemeClr val="tx2"/>
                </a:solidFill>
                <a:latin typeface="Segoe UI" panose="020B0502040204020203" pitchFamily="34" charset="0"/>
                <a:cs typeface="Segoe UI" panose="020B0502040204020203" pitchFamily="34" charset="0"/>
              </a:rPr>
              <a:t>.</a:t>
            </a:r>
          </a:p>
          <a:p>
            <a:pPr>
              <a:lnSpc>
                <a:spcPct val="120000"/>
              </a:lnSpc>
              <a:buFont typeface="Arial" pitchFamily="34" charset="0"/>
              <a:buChar char="•"/>
            </a:pPr>
            <a:endParaRPr lang="en-US" altLang="en-US" sz="2400" dirty="0">
              <a:solidFill>
                <a:schemeClr val="tx2"/>
              </a:solidFill>
              <a:latin typeface="Segoe UI" panose="020B0502040204020203" pitchFamily="34" charset="0"/>
              <a:cs typeface="Segoe UI" panose="020B0502040204020203" pitchFamily="34" charset="0"/>
            </a:endParaRPr>
          </a:p>
          <a:p>
            <a:pPr>
              <a:lnSpc>
                <a:spcPct val="120000"/>
              </a:lnSpc>
              <a:buFont typeface="Arial" pitchFamily="34" charset="0"/>
              <a:buChar char="•"/>
            </a:pP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Compartir</a:t>
            </a:r>
            <a:r>
              <a:rPr lang="en-US" altLang="en-US" sz="2400" dirty="0">
                <a:solidFill>
                  <a:schemeClr val="tx2"/>
                </a:solidFill>
                <a:latin typeface="Segoe UI" panose="020B0502040204020203" pitchFamily="34" charset="0"/>
                <a:cs typeface="Segoe UI" panose="020B0502040204020203" pitchFamily="34" charset="0"/>
              </a:rPr>
              <a:t> Proyecto/Assembly</a:t>
            </a:r>
          </a:p>
          <a:p>
            <a:pPr lvl="1">
              <a:lnSpc>
                <a:spcPct val="120000"/>
              </a:lnSpc>
              <a:buFont typeface="Arial" pitchFamily="34" charset="0"/>
              <a:buChar char="•"/>
            </a:pP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NuGet</a:t>
            </a:r>
            <a:endParaRPr lang="en-US" altLang="en-US" sz="2400" dirty="0">
              <a:solidFill>
                <a:schemeClr val="tx2"/>
              </a:solidFill>
              <a:latin typeface="Segoe UI" panose="020B0502040204020203" pitchFamily="34" charset="0"/>
              <a:cs typeface="Segoe UI" panose="020B0502040204020203" pitchFamily="34"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577" y="1916833"/>
            <a:ext cx="3505200" cy="40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3636009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2800" y="622490"/>
            <a:ext cx="8229600" cy="656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err="1">
                <a:solidFill>
                  <a:schemeClr val="accent2"/>
                </a:solidFill>
              </a:rPr>
              <a:t>MVVMCross</a:t>
            </a:r>
            <a:r>
              <a:rPr lang="en-US" sz="4800" b="1" dirty="0">
                <a:solidFill>
                  <a:schemeClr val="accent2"/>
                </a:solidFill>
              </a:rPr>
              <a:t> </a:t>
            </a:r>
            <a:r>
              <a:rPr lang="en-US" sz="4800" b="1" dirty="0">
                <a:solidFill>
                  <a:schemeClr val="tx1">
                    <a:lumMod val="95000"/>
                    <a:lumOff val="5000"/>
                  </a:schemeClr>
                </a:solidFill>
              </a:rPr>
              <a:t>&amp; PCL</a:t>
            </a:r>
            <a:endParaRPr lang="it-IT" sz="4800" b="1" dirty="0">
              <a:solidFill>
                <a:schemeClr val="tx1">
                  <a:lumMod val="95000"/>
                  <a:lumOff val="5000"/>
                </a:schemeClr>
              </a:solidFill>
            </a:endParaRPr>
          </a:p>
        </p:txBody>
      </p:sp>
      <p:sp>
        <p:nvSpPr>
          <p:cNvPr id="5" name="Rectangle 3"/>
          <p:cNvSpPr/>
          <p:nvPr/>
        </p:nvSpPr>
        <p:spPr>
          <a:xfrm>
            <a:off x="3662978" y="2293951"/>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6" name="Rectangle 4"/>
          <p:cNvSpPr/>
          <p:nvPr/>
        </p:nvSpPr>
        <p:spPr>
          <a:xfrm>
            <a:off x="5735961" y="2293951"/>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7" name="Rectangle 5"/>
          <p:cNvSpPr/>
          <p:nvPr/>
        </p:nvSpPr>
        <p:spPr>
          <a:xfrm>
            <a:off x="7808944" y="2309231"/>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cxnSp>
        <p:nvCxnSpPr>
          <p:cNvPr id="8" name="Straight Arrow Connector 6"/>
          <p:cNvCxnSpPr/>
          <p:nvPr/>
        </p:nvCxnSpPr>
        <p:spPr>
          <a:xfrm>
            <a:off x="4783510" y="3205655"/>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4839536" y="2701418"/>
            <a:ext cx="910045" cy="364074"/>
          </a:xfrm>
          <a:prstGeom prst="rect">
            <a:avLst/>
          </a:prstGeom>
          <a:noFill/>
        </p:spPr>
        <p:txBody>
          <a:bodyPr wrap="square" rtlCol="0">
            <a:spAutoFit/>
          </a:bodyPr>
          <a:lstStyle/>
          <a:p>
            <a:r>
              <a:rPr lang="en-US" sz="883" dirty="0" err="1"/>
              <a:t>Propiedades</a:t>
            </a:r>
            <a:endParaRPr lang="en-US" sz="883" dirty="0"/>
          </a:p>
          <a:p>
            <a:r>
              <a:rPr lang="en-US" sz="883" dirty="0" err="1"/>
              <a:t>Comandos</a:t>
            </a:r>
            <a:endParaRPr lang="en-US" sz="883" dirty="0"/>
          </a:p>
        </p:txBody>
      </p:sp>
      <p:cxnSp>
        <p:nvCxnSpPr>
          <p:cNvPr id="11" name="Straight Arrow Connector 8"/>
          <p:cNvCxnSpPr/>
          <p:nvPr/>
        </p:nvCxnSpPr>
        <p:spPr>
          <a:xfrm flipH="1">
            <a:off x="4783510" y="3821947"/>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4783509" y="3821947"/>
            <a:ext cx="952451" cy="364074"/>
          </a:xfrm>
          <a:prstGeom prst="rect">
            <a:avLst/>
          </a:prstGeom>
          <a:noFill/>
        </p:spPr>
        <p:txBody>
          <a:bodyPr wrap="square" rtlCol="0">
            <a:spAutoFit/>
          </a:bodyPr>
          <a:lstStyle/>
          <a:p>
            <a:r>
              <a:rPr lang="en-US" sz="883" dirty="0" err="1"/>
              <a:t>Notifica</a:t>
            </a:r>
            <a:r>
              <a:rPr lang="en-US" sz="883" dirty="0"/>
              <a:t> </a:t>
            </a:r>
            <a:r>
              <a:rPr lang="en-US" sz="883" dirty="0" err="1"/>
              <a:t>cambios</a:t>
            </a:r>
            <a:endParaRPr lang="en-US" sz="883" dirty="0"/>
          </a:p>
        </p:txBody>
      </p:sp>
      <p:cxnSp>
        <p:nvCxnSpPr>
          <p:cNvPr id="13" name="Straight Arrow Connector 10"/>
          <p:cNvCxnSpPr/>
          <p:nvPr/>
        </p:nvCxnSpPr>
        <p:spPr>
          <a:xfrm>
            <a:off x="6800465" y="3485788"/>
            <a:ext cx="896425"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6800465" y="3088115"/>
            <a:ext cx="1064504" cy="771686"/>
          </a:xfrm>
          <a:prstGeom prst="rect">
            <a:avLst/>
          </a:prstGeom>
          <a:noFill/>
        </p:spPr>
        <p:txBody>
          <a:bodyPr wrap="square" rtlCol="0">
            <a:spAutoFit/>
          </a:bodyPr>
          <a:lstStyle/>
          <a:p>
            <a:r>
              <a:rPr lang="en-US" sz="883" dirty="0"/>
              <a:t>C#</a:t>
            </a:r>
          </a:p>
          <a:p>
            <a:endParaRPr lang="en-US" sz="883" dirty="0"/>
          </a:p>
          <a:p>
            <a:endParaRPr lang="en-US" sz="883" dirty="0"/>
          </a:p>
          <a:p>
            <a:endParaRPr lang="en-US" sz="883" dirty="0"/>
          </a:p>
          <a:p>
            <a:r>
              <a:rPr lang="en-US" sz="883" dirty="0"/>
              <a:t>Model</a:t>
            </a:r>
          </a:p>
        </p:txBody>
      </p:sp>
      <p:sp>
        <p:nvSpPr>
          <p:cNvPr id="15" name="Rectangle 12"/>
          <p:cNvSpPr/>
          <p:nvPr/>
        </p:nvSpPr>
        <p:spPr>
          <a:xfrm>
            <a:off x="3775031" y="2406004"/>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6" name="Rectangle 13"/>
          <p:cNvSpPr/>
          <p:nvPr/>
        </p:nvSpPr>
        <p:spPr>
          <a:xfrm>
            <a:off x="3887085" y="2518057"/>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7" name="Rectangle 14"/>
          <p:cNvSpPr/>
          <p:nvPr/>
        </p:nvSpPr>
        <p:spPr>
          <a:xfrm>
            <a:off x="5848014" y="2406004"/>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8" name="Rectangle 15"/>
          <p:cNvSpPr/>
          <p:nvPr/>
        </p:nvSpPr>
        <p:spPr>
          <a:xfrm>
            <a:off x="5960068" y="2518057"/>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9" name="Rectangle 16"/>
          <p:cNvSpPr/>
          <p:nvPr/>
        </p:nvSpPr>
        <p:spPr>
          <a:xfrm>
            <a:off x="7920997" y="2421284"/>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0" name="Rectangle 17"/>
          <p:cNvSpPr/>
          <p:nvPr/>
        </p:nvSpPr>
        <p:spPr>
          <a:xfrm>
            <a:off x="8033050" y="2533337"/>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1" name="Rectangle 18"/>
          <p:cNvSpPr/>
          <p:nvPr/>
        </p:nvSpPr>
        <p:spPr>
          <a:xfrm>
            <a:off x="5735960" y="4941168"/>
            <a:ext cx="3048651" cy="3706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rgbClr val="0070C0"/>
                </a:solidFill>
              </a:rPr>
              <a:t>Cross Platform -</a:t>
            </a:r>
            <a:r>
              <a:rPr lang="en-US" sz="1176" b="1" dirty="0">
                <a:solidFill>
                  <a:srgbClr val="0070C0"/>
                </a:solidFill>
              </a:rPr>
              <a:t>PCL</a:t>
            </a:r>
          </a:p>
        </p:txBody>
      </p:sp>
      <p:sp>
        <p:nvSpPr>
          <p:cNvPr id="22" name="Rectangle 19"/>
          <p:cNvSpPr/>
          <p:nvPr/>
        </p:nvSpPr>
        <p:spPr>
          <a:xfrm>
            <a:off x="3662978" y="4941168"/>
            <a:ext cx="1008479" cy="370611"/>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err="1">
                <a:solidFill>
                  <a:srgbClr val="C00000"/>
                </a:solidFill>
              </a:rPr>
              <a:t>Específico</a:t>
            </a:r>
            <a:r>
              <a:rPr lang="en-US" sz="1100" dirty="0">
                <a:solidFill>
                  <a:srgbClr val="C00000"/>
                </a:solidFill>
              </a:rPr>
              <a:t> de </a:t>
            </a:r>
            <a:r>
              <a:rPr lang="en-US" sz="1100" dirty="0" err="1">
                <a:solidFill>
                  <a:srgbClr val="C00000"/>
                </a:solidFill>
              </a:rPr>
              <a:t>Plataforma</a:t>
            </a:r>
            <a:endParaRPr lang="en-US" sz="1100" dirty="0">
              <a:solidFill>
                <a:srgbClr val="C00000"/>
              </a:solidFill>
            </a:endParaRPr>
          </a:p>
        </p:txBody>
      </p:sp>
    </p:spTree>
    <p:extLst>
      <p:ext uri="{BB962C8B-B14F-4D97-AF65-F5344CB8AC3E}">
        <p14:creationId xmlns:p14="http://schemas.microsoft.com/office/powerpoint/2010/main" val="1699149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16"/>
                                        </p:tgtEl>
                                        <p:attrNameLst>
                                          <p:attrName>fillcolor</p:attrName>
                                        </p:attrNameLst>
                                      </p:cBhvr>
                                      <p:to>
                                        <a:schemeClr val="accent2"/>
                                      </p:to>
                                    </p:animClr>
                                    <p:set>
                                      <p:cBhvr>
                                        <p:cTn id="66" dur="1000" fill="hold"/>
                                        <p:tgtEl>
                                          <p:spTgt spid="16"/>
                                        </p:tgtEl>
                                        <p:attrNameLst>
                                          <p:attrName>fill.type</p:attrName>
                                        </p:attrNameLst>
                                      </p:cBhvr>
                                      <p:to>
                                        <p:strVal val="solid"/>
                                      </p:to>
                                    </p:set>
                                    <p:set>
                                      <p:cBhvr>
                                        <p:cTn id="67" dur="1000" fill="hold"/>
                                        <p:tgtEl>
                                          <p:spTgt spid="16"/>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5"/>
                                        </p:tgtEl>
                                        <p:attrNameLst>
                                          <p:attrName>fillcolor</p:attrName>
                                        </p:attrNameLst>
                                      </p:cBhvr>
                                      <p:to>
                                        <a:schemeClr val="accent2"/>
                                      </p:to>
                                    </p:animClr>
                                    <p:set>
                                      <p:cBhvr>
                                        <p:cTn id="70" dur="1000" fill="hold"/>
                                        <p:tgtEl>
                                          <p:spTgt spid="15"/>
                                        </p:tgtEl>
                                        <p:attrNameLst>
                                          <p:attrName>fill.type</p:attrName>
                                        </p:attrNameLst>
                                      </p:cBhvr>
                                      <p:to>
                                        <p:strVal val="solid"/>
                                      </p:to>
                                    </p:set>
                                    <p:set>
                                      <p:cBhvr>
                                        <p:cTn id="71" dur="1000" fill="hold"/>
                                        <p:tgtEl>
                                          <p:spTgt spid="15"/>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5"/>
                                        </p:tgtEl>
                                        <p:attrNameLst>
                                          <p:attrName>fillcolor</p:attrName>
                                        </p:attrNameLst>
                                      </p:cBhvr>
                                      <p:to>
                                        <a:schemeClr val="accent2"/>
                                      </p:to>
                                    </p:animClr>
                                    <p:set>
                                      <p:cBhvr>
                                        <p:cTn id="74" dur="1000" fill="hold"/>
                                        <p:tgtEl>
                                          <p:spTgt spid="5"/>
                                        </p:tgtEl>
                                        <p:attrNameLst>
                                          <p:attrName>fill.type</p:attrName>
                                        </p:attrNameLst>
                                      </p:cBhvr>
                                      <p:to>
                                        <p:strVal val="solid"/>
                                      </p:to>
                                    </p:set>
                                    <p:set>
                                      <p:cBhvr>
                                        <p:cTn id="75" dur="1000" fill="hold"/>
                                        <p:tgtEl>
                                          <p:spTgt spid="5"/>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1000"/>
                                        <p:tgtEl>
                                          <p:spTgt spid="22"/>
                                        </p:tgtEl>
                                      </p:cBhvr>
                                    </p:animEffect>
                                  </p:childTnLst>
                                </p:cTn>
                              </p:par>
                              <p:par>
                                <p:cTn id="82" presetID="7" presetClass="emph" presetSubtype="2" fill="hold" nodeType="withEffect">
                                  <p:stCondLst>
                                    <p:cond delay="0"/>
                                  </p:stCondLst>
                                  <p:childTnLst>
                                    <p:animClr clrSpc="rgb" dir="cw">
                                      <p:cBhvr>
                                        <p:cTn id="83" dur="1000" fill="hold"/>
                                        <p:tgtEl>
                                          <p:spTgt spid="16"/>
                                        </p:tgtEl>
                                        <p:attrNameLst>
                                          <p:attrName>stroke.color</p:attrName>
                                        </p:attrNameLst>
                                      </p:cBhvr>
                                      <p:to>
                                        <a:srgbClr val="6F2927"/>
                                      </p:to>
                                    </p:animClr>
                                    <p:set>
                                      <p:cBhvr>
                                        <p:cTn id="84" dur="1000" fill="hold"/>
                                        <p:tgtEl>
                                          <p:spTgt spid="16"/>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5"/>
                                        </p:tgtEl>
                                        <p:attrNameLst>
                                          <p:attrName>stroke.color</p:attrName>
                                        </p:attrNameLst>
                                      </p:cBhvr>
                                      <p:to>
                                        <a:srgbClr val="6F2927"/>
                                      </p:to>
                                    </p:animClr>
                                    <p:set>
                                      <p:cBhvr>
                                        <p:cTn id="87" dur="1000" fill="hold"/>
                                        <p:tgtEl>
                                          <p:spTgt spid="15"/>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5"/>
                                        </p:tgtEl>
                                        <p:attrNameLst>
                                          <p:attrName>stroke.color</p:attrName>
                                        </p:attrNameLst>
                                      </p:cBhvr>
                                      <p:to>
                                        <a:srgbClr val="6F2927"/>
                                      </p:to>
                                    </p:animClr>
                                    <p:set>
                                      <p:cBhvr>
                                        <p:cTn id="90" dur="1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812800" y="787401"/>
            <a:ext cx="7744749" cy="461665"/>
          </a:xfrm>
          <a:prstGeom prst="rect">
            <a:avLst/>
          </a:prstGeom>
          <a:noFill/>
        </p:spPr>
        <p:txBody>
          <a:bodyPr wrap="none" rtlCol="0">
            <a:spAutoFit/>
          </a:bodyPr>
          <a:lstStyle/>
          <a:p>
            <a:r>
              <a:rPr lang="en-US" sz="2400" dirty="0" smtClean="0">
                <a:solidFill>
                  <a:schemeClr val="accent2"/>
                </a:solidFill>
                <a:latin typeface="Segoe UI" panose="020B0502040204020203" pitchFamily="34" charset="0"/>
                <a:cs typeface="Segoe UI" panose="020B0502040204020203" pitchFamily="34" charset="0"/>
              </a:rPr>
              <a:t>COMPARATIVA DE PLATAFORMAS MÓVILES. </a:t>
            </a:r>
            <a:r>
              <a:rPr lang="en-US" sz="2400" b="1" dirty="0" smtClean="0">
                <a:solidFill>
                  <a:schemeClr val="accent2"/>
                </a:solidFill>
                <a:latin typeface="Segoe UI" panose="020B0502040204020203" pitchFamily="34" charset="0"/>
                <a:cs typeface="Segoe UI" panose="020B0502040204020203" pitchFamily="34" charset="0"/>
              </a:rPr>
              <a:t>XAMARIN</a:t>
            </a:r>
            <a:endParaRPr lang="en-US" sz="2400" b="1" dirty="0">
              <a:solidFill>
                <a:schemeClr val="accent2"/>
              </a:solidFill>
              <a:latin typeface="Segoe UI" panose="020B0502040204020203" pitchFamily="34" charset="0"/>
              <a:cs typeface="Segoe UI" panose="020B0502040204020203" pitchFamily="34" charset="0"/>
            </a:endParaRPr>
          </a:p>
        </p:txBody>
      </p:sp>
      <p:sp>
        <p:nvSpPr>
          <p:cNvPr id="10" name="TextBox 22"/>
          <p:cNvSpPr txBox="1"/>
          <p:nvPr/>
        </p:nvSpPr>
        <p:spPr>
          <a:xfrm>
            <a:off x="2635997" y="2977165"/>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2" y="380556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6" y="440445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38328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p>
                    <a:p>
                      <a:pPr algn="ctr"/>
                      <a:endParaRPr lang="es-ES" sz="2400" dirty="0"/>
                    </a:p>
                  </a:txBody>
                  <a:tcP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smtClean="0"/>
                    </a:p>
                  </a:txBody>
                  <a:tcPr/>
                </a:tc>
                <a:tc>
                  <a:txBody>
                    <a:bodyPr/>
                    <a:lstStyle/>
                    <a:p>
                      <a:pPr algn="ctr"/>
                      <a:r>
                        <a:rPr lang="es-ES" sz="2400" dirty="0" smtClean="0"/>
                        <a:t>C#</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err="1" smtClean="0"/>
                        <a:t>Storyboard</a:t>
                      </a:r>
                      <a:endParaRPr lang="es-ES" sz="2400" dirty="0"/>
                    </a:p>
                  </a:txBody>
                  <a:tcPr/>
                </a:tc>
                <a:tc>
                  <a:txBody>
                    <a:bodyPr/>
                    <a:lstStyle/>
                    <a:p>
                      <a:pPr algn="ctr"/>
                      <a:r>
                        <a:rPr lang="es-ES" sz="2400" dirty="0" smtClean="0"/>
                        <a:t>AXML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099587" y="4941168"/>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09770969"/>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Nuestra</a:t>
            </a:r>
            <a:r>
              <a:rPr lang="en-US" dirty="0" smtClean="0"/>
              <a:t> App con </a:t>
            </a:r>
            <a:r>
              <a:rPr lang="en-US" dirty="0" err="1" smtClean="0"/>
              <a:t>MVVMCross</a:t>
            </a:r>
            <a:endParaRPr lang="en-US" dirty="0"/>
          </a:p>
        </p:txBody>
      </p:sp>
    </p:spTree>
    <p:extLst>
      <p:ext uri="{BB962C8B-B14F-4D97-AF65-F5344CB8AC3E}">
        <p14:creationId xmlns:p14="http://schemas.microsoft.com/office/powerpoint/2010/main" val="259351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4963" y="7205911"/>
            <a:ext cx="184731" cy="461665"/>
          </a:xfrm>
          <a:prstGeom prst="rect">
            <a:avLst/>
          </a:prstGeom>
          <a:noFill/>
        </p:spPr>
        <p:txBody>
          <a:bodyPr wrap="none" rtlCol="0">
            <a:spAutoFit/>
          </a:bodyPr>
          <a:lstStyle/>
          <a:p>
            <a:endParaRPr lang="en-US" sz="2400" dirty="0"/>
          </a:p>
        </p:txBody>
      </p:sp>
      <p:cxnSp>
        <p:nvCxnSpPr>
          <p:cNvPr id="4" name="Straight Connector 3"/>
          <p:cNvCxnSpPr/>
          <p:nvPr/>
        </p:nvCxnSpPr>
        <p:spPr>
          <a:xfrm>
            <a:off x="720556" y="3431813"/>
            <a:ext cx="957436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620889" y="2095627"/>
            <a:ext cx="10160001" cy="1262012"/>
          </a:xfrm>
        </p:spPr>
        <p:txBody>
          <a:bodyPr/>
          <a:lstStyle/>
          <a:p>
            <a:pPr>
              <a:lnSpc>
                <a:spcPct val="120000"/>
              </a:lnSpc>
            </a:pPr>
            <a:r>
              <a:rPr lang="es-ES" dirty="0" smtClean="0">
                <a:solidFill>
                  <a:srgbClr val="666666"/>
                </a:solidFill>
              </a:rPr>
              <a:t>Utilizando </a:t>
            </a:r>
            <a:r>
              <a:rPr lang="es-ES" dirty="0" err="1" smtClean="0">
                <a:solidFill>
                  <a:srgbClr val="666666"/>
                </a:solidFill>
              </a:rPr>
              <a:t>Xamarin.Forms</a:t>
            </a:r>
            <a:endParaRPr lang="en-US" dirty="0">
              <a:solidFill>
                <a:srgbClr val="666666"/>
              </a:solidFill>
            </a:endParaRPr>
          </a:p>
        </p:txBody>
      </p:sp>
    </p:spTree>
    <p:extLst>
      <p:ext uri="{BB962C8B-B14F-4D97-AF65-F5344CB8AC3E}">
        <p14:creationId xmlns:p14="http://schemas.microsoft.com/office/powerpoint/2010/main" val="17296537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609601" y="482600"/>
            <a:ext cx="14053847" cy="748988"/>
          </a:xfrm>
          <a:prstGeom prst="rect">
            <a:avLst/>
          </a:prstGeom>
          <a:noFill/>
        </p:spPr>
        <p:txBody>
          <a:bodyPr wrap="none" rtlCol="0">
            <a:spAutoFit/>
          </a:bodyPr>
          <a:lstStyle/>
          <a:p>
            <a:r>
              <a:rPr lang="en-US" sz="4267" b="1" dirty="0">
                <a:solidFill>
                  <a:schemeClr val="tx1">
                    <a:lumMod val="95000"/>
                    <a:lumOff val="5000"/>
                  </a:schemeClr>
                </a:solidFill>
                <a:latin typeface="Exo"/>
                <a:cs typeface="Segoe UI" panose="020B0502040204020203" pitchFamily="34" charset="0"/>
              </a:rPr>
              <a:t>COMPARATIVA DE PLATAFORMAS MÓVILES </a:t>
            </a:r>
            <a:r>
              <a:rPr lang="en-US" sz="4267" b="1" dirty="0">
                <a:solidFill>
                  <a:schemeClr val="accent2"/>
                </a:solidFill>
                <a:latin typeface="Exo"/>
                <a:cs typeface="Segoe UI" panose="020B0502040204020203" pitchFamily="34" charset="0"/>
              </a:rPr>
              <a:t>XAMARIN</a:t>
            </a:r>
          </a:p>
        </p:txBody>
      </p:sp>
      <p:sp>
        <p:nvSpPr>
          <p:cNvPr id="10" name="TextBox 22"/>
          <p:cNvSpPr txBox="1"/>
          <p:nvPr/>
        </p:nvSpPr>
        <p:spPr>
          <a:xfrm>
            <a:off x="2635997" y="2977165"/>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2" y="380556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6" y="440445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38328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p>
                    <a:p>
                      <a:pPr algn="ctr"/>
                      <a:endParaRPr lang="es-ES" sz="2400" dirty="0"/>
                    </a:p>
                  </a:txBody>
                  <a:tcP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smtClean="0"/>
                    </a:p>
                  </a:txBody>
                  <a:tcPr/>
                </a:tc>
                <a:tc>
                  <a:txBody>
                    <a:bodyPr/>
                    <a:lstStyle/>
                    <a:p>
                      <a:pPr algn="ctr"/>
                      <a:r>
                        <a:rPr lang="es-ES" sz="2400" dirty="0" smtClean="0"/>
                        <a:t>C#</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smtClean="0"/>
                        <a:t>XAML</a:t>
                      </a:r>
                      <a:endParaRPr lang="es-ES" sz="2400" dirty="0"/>
                    </a:p>
                  </a:txBody>
                  <a:tcPr/>
                </a:tc>
                <a:tc>
                  <a:txBody>
                    <a:bodyPr/>
                    <a:lstStyle/>
                    <a:p>
                      <a:pPr algn="ctr"/>
                      <a:r>
                        <a:rPr lang="es-ES" sz="2400" dirty="0" smtClean="0"/>
                        <a:t>XAML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099587" y="4941168"/>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20141084"/>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11200" y="581857"/>
            <a:ext cx="9245600" cy="656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733" b="1" dirty="0">
                <a:solidFill>
                  <a:schemeClr val="tx1">
                    <a:lumMod val="95000"/>
                    <a:lumOff val="5000"/>
                  </a:schemeClr>
                </a:solidFill>
                <a:latin typeface="Exo"/>
              </a:rPr>
              <a:t>ARQUITECTURA DE APPS CON </a:t>
            </a:r>
            <a:r>
              <a:rPr lang="en-US" sz="3733" b="1" dirty="0">
                <a:solidFill>
                  <a:schemeClr val="accent2"/>
                </a:solidFill>
                <a:latin typeface="Exo"/>
              </a:rPr>
              <a:t>XAMARIN.FORMS</a:t>
            </a:r>
            <a:endParaRPr lang="it-IT" sz="3733" b="1" dirty="0">
              <a:solidFill>
                <a:schemeClr val="accent2"/>
              </a:solidFill>
              <a:latin typeface="Exo"/>
            </a:endParaRPr>
          </a:p>
        </p:txBody>
      </p:sp>
      <p:sp>
        <p:nvSpPr>
          <p:cNvPr id="5" name="Rectangle 3"/>
          <p:cNvSpPr/>
          <p:nvPr/>
        </p:nvSpPr>
        <p:spPr>
          <a:xfrm>
            <a:off x="3662978" y="2293951"/>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6" name="Rectangle 4"/>
          <p:cNvSpPr/>
          <p:nvPr/>
        </p:nvSpPr>
        <p:spPr>
          <a:xfrm>
            <a:off x="5735961" y="2293951"/>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7" name="Rectangle 5"/>
          <p:cNvSpPr/>
          <p:nvPr/>
        </p:nvSpPr>
        <p:spPr>
          <a:xfrm>
            <a:off x="7808944" y="2309231"/>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cxnSp>
        <p:nvCxnSpPr>
          <p:cNvPr id="8" name="Straight Arrow Connector 6"/>
          <p:cNvCxnSpPr/>
          <p:nvPr/>
        </p:nvCxnSpPr>
        <p:spPr>
          <a:xfrm>
            <a:off x="4783510" y="3205655"/>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4839536" y="2701418"/>
            <a:ext cx="910045" cy="364074"/>
          </a:xfrm>
          <a:prstGeom prst="rect">
            <a:avLst/>
          </a:prstGeom>
          <a:noFill/>
        </p:spPr>
        <p:txBody>
          <a:bodyPr wrap="square" rtlCol="0">
            <a:spAutoFit/>
          </a:bodyPr>
          <a:lstStyle/>
          <a:p>
            <a:r>
              <a:rPr lang="en-US" sz="883" dirty="0" err="1"/>
              <a:t>Propiedades</a:t>
            </a:r>
            <a:endParaRPr lang="en-US" sz="883" dirty="0"/>
          </a:p>
          <a:p>
            <a:r>
              <a:rPr lang="en-US" sz="883" dirty="0" err="1"/>
              <a:t>Comandos</a:t>
            </a:r>
            <a:endParaRPr lang="en-US" sz="883" dirty="0"/>
          </a:p>
        </p:txBody>
      </p:sp>
      <p:cxnSp>
        <p:nvCxnSpPr>
          <p:cNvPr id="11" name="Straight Arrow Connector 8"/>
          <p:cNvCxnSpPr/>
          <p:nvPr/>
        </p:nvCxnSpPr>
        <p:spPr>
          <a:xfrm flipH="1">
            <a:off x="4783510" y="3821947"/>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4783509" y="3821947"/>
            <a:ext cx="952451" cy="364074"/>
          </a:xfrm>
          <a:prstGeom prst="rect">
            <a:avLst/>
          </a:prstGeom>
          <a:noFill/>
        </p:spPr>
        <p:txBody>
          <a:bodyPr wrap="square" rtlCol="0">
            <a:spAutoFit/>
          </a:bodyPr>
          <a:lstStyle/>
          <a:p>
            <a:r>
              <a:rPr lang="en-US" sz="883" dirty="0" err="1"/>
              <a:t>Notifica</a:t>
            </a:r>
            <a:r>
              <a:rPr lang="en-US" sz="883" dirty="0"/>
              <a:t> </a:t>
            </a:r>
            <a:r>
              <a:rPr lang="en-US" sz="883" dirty="0" err="1"/>
              <a:t>cambios</a:t>
            </a:r>
            <a:endParaRPr lang="en-US" sz="883" dirty="0"/>
          </a:p>
        </p:txBody>
      </p:sp>
      <p:cxnSp>
        <p:nvCxnSpPr>
          <p:cNvPr id="13" name="Straight Arrow Connector 10"/>
          <p:cNvCxnSpPr/>
          <p:nvPr/>
        </p:nvCxnSpPr>
        <p:spPr>
          <a:xfrm>
            <a:off x="6800465" y="3485788"/>
            <a:ext cx="896425"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6800465" y="3088115"/>
            <a:ext cx="1064504" cy="771686"/>
          </a:xfrm>
          <a:prstGeom prst="rect">
            <a:avLst/>
          </a:prstGeom>
          <a:noFill/>
        </p:spPr>
        <p:txBody>
          <a:bodyPr wrap="square" rtlCol="0">
            <a:spAutoFit/>
          </a:bodyPr>
          <a:lstStyle/>
          <a:p>
            <a:r>
              <a:rPr lang="en-US" sz="883" dirty="0"/>
              <a:t>C#</a:t>
            </a:r>
          </a:p>
          <a:p>
            <a:endParaRPr lang="en-US" sz="883" dirty="0"/>
          </a:p>
          <a:p>
            <a:endParaRPr lang="en-US" sz="883" dirty="0"/>
          </a:p>
          <a:p>
            <a:endParaRPr lang="en-US" sz="883" dirty="0"/>
          </a:p>
          <a:p>
            <a:r>
              <a:rPr lang="en-US" sz="883" dirty="0"/>
              <a:t>Model</a:t>
            </a:r>
          </a:p>
        </p:txBody>
      </p:sp>
      <p:sp>
        <p:nvSpPr>
          <p:cNvPr id="15" name="Rectangle 12"/>
          <p:cNvSpPr/>
          <p:nvPr/>
        </p:nvSpPr>
        <p:spPr>
          <a:xfrm>
            <a:off x="3775031" y="2406004"/>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6" name="Rectangle 13"/>
          <p:cNvSpPr/>
          <p:nvPr/>
        </p:nvSpPr>
        <p:spPr>
          <a:xfrm>
            <a:off x="3887085" y="2518057"/>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7" name="Rectangle 14"/>
          <p:cNvSpPr/>
          <p:nvPr/>
        </p:nvSpPr>
        <p:spPr>
          <a:xfrm>
            <a:off x="5848014" y="2406004"/>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8" name="Rectangle 15"/>
          <p:cNvSpPr/>
          <p:nvPr/>
        </p:nvSpPr>
        <p:spPr>
          <a:xfrm>
            <a:off x="5960068" y="2518057"/>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9" name="Rectangle 16"/>
          <p:cNvSpPr/>
          <p:nvPr/>
        </p:nvSpPr>
        <p:spPr>
          <a:xfrm>
            <a:off x="7920997" y="2421284"/>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0" name="Rectangle 17"/>
          <p:cNvSpPr/>
          <p:nvPr/>
        </p:nvSpPr>
        <p:spPr>
          <a:xfrm>
            <a:off x="8033050" y="2533337"/>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1" name="Rectangle 18"/>
          <p:cNvSpPr/>
          <p:nvPr/>
        </p:nvSpPr>
        <p:spPr>
          <a:xfrm>
            <a:off x="3662978" y="4941169"/>
            <a:ext cx="5121633" cy="4065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rgbClr val="0070C0"/>
                </a:solidFill>
              </a:rPr>
              <a:t>Cross Platform –</a:t>
            </a:r>
            <a:r>
              <a:rPr lang="en-US" sz="1176" b="1" dirty="0">
                <a:solidFill>
                  <a:srgbClr val="0070C0"/>
                </a:solidFill>
              </a:rPr>
              <a:t>PCL o Shared</a:t>
            </a:r>
          </a:p>
        </p:txBody>
      </p:sp>
    </p:spTree>
    <p:extLst>
      <p:ext uri="{BB962C8B-B14F-4D97-AF65-F5344CB8AC3E}">
        <p14:creationId xmlns:p14="http://schemas.microsoft.com/office/powerpoint/2010/main" val="1341598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Ahora</a:t>
            </a:r>
            <a:r>
              <a:rPr lang="en-US" dirty="0" smtClean="0"/>
              <a:t> </a:t>
            </a:r>
            <a:r>
              <a:rPr lang="en-US" dirty="0" err="1" smtClean="0"/>
              <a:t>Xamarin.Forms</a:t>
            </a:r>
            <a:endParaRPr lang="en-US" dirty="0"/>
          </a:p>
        </p:txBody>
      </p:sp>
    </p:spTree>
    <p:extLst>
      <p:ext uri="{BB962C8B-B14F-4D97-AF65-F5344CB8AC3E}">
        <p14:creationId xmlns:p14="http://schemas.microsoft.com/office/powerpoint/2010/main" val="130385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NATIVO</a:t>
            </a:r>
            <a:endParaRPr lang="en-US" b="1" dirty="0">
              <a:solidFill>
                <a:schemeClr val="accent2"/>
              </a:solidFill>
              <a:latin typeface="Exo"/>
            </a:endParaRPr>
          </a:p>
        </p:txBody>
      </p:sp>
      <p:sp>
        <p:nvSpPr>
          <p:cNvPr id="3" name="Rectangle 18"/>
          <p:cNvSpPr/>
          <p:nvPr/>
        </p:nvSpPr>
        <p:spPr>
          <a:xfrm>
            <a:off x="1030517" y="4751526"/>
            <a:ext cx="1022427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a:t>
            </a:r>
            <a:endParaRPr lang="en-US" sz="1176" b="1" dirty="0">
              <a:solidFill>
                <a:schemeClr val="tx1"/>
              </a:solidFill>
            </a:endParaRPr>
          </a:p>
        </p:txBody>
      </p:sp>
      <p:sp>
        <p:nvSpPr>
          <p:cNvPr id="4" name="Rectangle 18"/>
          <p:cNvSpPr/>
          <p:nvPr/>
        </p:nvSpPr>
        <p:spPr>
          <a:xfrm>
            <a:off x="1022223" y="4243526"/>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
        <p:nvSpPr>
          <p:cNvPr id="5" name="Rectangle 18"/>
          <p:cNvSpPr/>
          <p:nvPr/>
        </p:nvSpPr>
        <p:spPr>
          <a:xfrm>
            <a:off x="1001487" y="3710039"/>
            <a:ext cx="335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7" name="Rectangle 18"/>
          <p:cNvSpPr/>
          <p:nvPr/>
        </p:nvSpPr>
        <p:spPr>
          <a:xfrm>
            <a:off x="1016000" y="3227525"/>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8" name="Rectangle 18"/>
          <p:cNvSpPr/>
          <p:nvPr/>
        </p:nvSpPr>
        <p:spPr>
          <a:xfrm>
            <a:off x="4476623" y="3227526"/>
            <a:ext cx="3327915"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9" name="Rectangle 18"/>
          <p:cNvSpPr/>
          <p:nvPr/>
        </p:nvSpPr>
        <p:spPr>
          <a:xfrm>
            <a:off x="7907175" y="3227525"/>
            <a:ext cx="3347616"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12" name="Rectangle 18"/>
          <p:cNvSpPr/>
          <p:nvPr/>
        </p:nvSpPr>
        <p:spPr>
          <a:xfrm>
            <a:off x="1016000" y="2209801"/>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3" name="Rectangle 18"/>
          <p:cNvSpPr/>
          <p:nvPr/>
        </p:nvSpPr>
        <p:spPr>
          <a:xfrm>
            <a:off x="4476622" y="2209801"/>
            <a:ext cx="3327916"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4" name="Rectangle 18"/>
          <p:cNvSpPr/>
          <p:nvPr/>
        </p:nvSpPr>
        <p:spPr>
          <a:xfrm>
            <a:off x="7904583" y="2209799"/>
            <a:ext cx="3350207"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5" name="Rectangle 18"/>
          <p:cNvSpPr/>
          <p:nvPr/>
        </p:nvSpPr>
        <p:spPr>
          <a:xfrm>
            <a:off x="1016000" y="2728521"/>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err="1">
                <a:solidFill>
                  <a:schemeClr val="tx1"/>
                </a:solidFill>
              </a:rPr>
              <a:t>ViewModel</a:t>
            </a:r>
            <a:endParaRPr lang="en-US" sz="1176" b="1" dirty="0">
              <a:solidFill>
                <a:schemeClr val="tx1"/>
              </a:solidFill>
            </a:endParaRPr>
          </a:p>
        </p:txBody>
      </p:sp>
      <p:sp>
        <p:nvSpPr>
          <p:cNvPr id="16" name="Rectangle 18"/>
          <p:cNvSpPr/>
          <p:nvPr/>
        </p:nvSpPr>
        <p:spPr>
          <a:xfrm>
            <a:off x="4476622" y="2719525"/>
            <a:ext cx="3327916"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Controller</a:t>
            </a:r>
            <a:endParaRPr lang="en-US" sz="1176" b="1" dirty="0">
              <a:solidFill>
                <a:schemeClr val="tx1"/>
              </a:solidFill>
            </a:endParaRPr>
          </a:p>
        </p:txBody>
      </p:sp>
      <p:sp>
        <p:nvSpPr>
          <p:cNvPr id="17" name="Rectangle 18"/>
          <p:cNvSpPr/>
          <p:nvPr/>
        </p:nvSpPr>
        <p:spPr>
          <a:xfrm>
            <a:off x="7904586" y="2727923"/>
            <a:ext cx="3350205"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Controller</a:t>
            </a:r>
            <a:endParaRPr lang="en-US" sz="1176" b="1" dirty="0">
              <a:solidFill>
                <a:schemeClr val="tx1"/>
              </a:solidFill>
            </a:endParaRPr>
          </a:p>
        </p:txBody>
      </p:sp>
      <p:sp>
        <p:nvSpPr>
          <p:cNvPr id="18" name="Rectangle 18"/>
          <p:cNvSpPr/>
          <p:nvPr/>
        </p:nvSpPr>
        <p:spPr>
          <a:xfrm>
            <a:off x="4472475" y="3710039"/>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19" name="Rectangle 18"/>
          <p:cNvSpPr/>
          <p:nvPr/>
        </p:nvSpPr>
        <p:spPr>
          <a:xfrm>
            <a:off x="7922727" y="3710038"/>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20" name="Rectangle 18"/>
          <p:cNvSpPr/>
          <p:nvPr/>
        </p:nvSpPr>
        <p:spPr>
          <a:xfrm>
            <a:off x="4472475" y="4231171"/>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
        <p:nvSpPr>
          <p:cNvPr id="21" name="Rectangle 18"/>
          <p:cNvSpPr/>
          <p:nvPr/>
        </p:nvSpPr>
        <p:spPr>
          <a:xfrm>
            <a:off x="7922727" y="4232806"/>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Tree>
    <p:extLst>
      <p:ext uri="{BB962C8B-B14F-4D97-AF65-F5344CB8AC3E}">
        <p14:creationId xmlns:p14="http://schemas.microsoft.com/office/powerpoint/2010/main" val="2250968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2"/>
                                        </p:tgtEl>
                                        <p:attrNameLst>
                                          <p:attrName>stroke.color</p:attrName>
                                        </p:attrNameLst>
                                      </p:cBhvr>
                                      <p:to>
                                        <a:srgbClr val="FF0000"/>
                                      </p:to>
                                    </p:animClr>
                                    <p:set>
                                      <p:cBhvr>
                                        <p:cTn id="7" dur="2000" fill="hold"/>
                                        <p:tgtEl>
                                          <p:spTgt spid="12"/>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3"/>
                                        </p:tgtEl>
                                        <p:attrNameLst>
                                          <p:attrName>stroke.color</p:attrName>
                                        </p:attrNameLst>
                                      </p:cBhvr>
                                      <p:to>
                                        <a:srgbClr val="FF0000"/>
                                      </p:to>
                                    </p:animClr>
                                    <p:set>
                                      <p:cBhvr>
                                        <p:cTn id="10" dur="2000" fill="hold"/>
                                        <p:tgtEl>
                                          <p:spTgt spid="13"/>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15"/>
                                        </p:tgtEl>
                                        <p:attrNameLst>
                                          <p:attrName>stroke.color</p:attrName>
                                        </p:attrNameLst>
                                      </p:cBhvr>
                                      <p:to>
                                        <a:srgbClr val="FF0000"/>
                                      </p:to>
                                    </p:animClr>
                                    <p:set>
                                      <p:cBhvr>
                                        <p:cTn id="13" dur="2000" fill="hold"/>
                                        <p:tgtEl>
                                          <p:spTgt spid="1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16"/>
                                        </p:tgtEl>
                                        <p:attrNameLst>
                                          <p:attrName>stroke.color</p:attrName>
                                        </p:attrNameLst>
                                      </p:cBhvr>
                                      <p:to>
                                        <a:srgbClr val="FF0000"/>
                                      </p:to>
                                    </p:animClr>
                                    <p:set>
                                      <p:cBhvr>
                                        <p:cTn id="16" dur="2000" fill="hold"/>
                                        <p:tgtEl>
                                          <p:spTgt spid="1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7"/>
                                        </p:tgtEl>
                                        <p:attrNameLst>
                                          <p:attrName>stroke.color</p:attrName>
                                        </p:attrNameLst>
                                      </p:cBhvr>
                                      <p:to>
                                        <a:srgbClr val="FF0000"/>
                                      </p:to>
                                    </p:animClr>
                                    <p:set>
                                      <p:cBhvr>
                                        <p:cTn id="19" dur="2000" fill="hold"/>
                                        <p:tgtEl>
                                          <p:spTgt spid="17"/>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4"/>
                                        </p:tgtEl>
                                        <p:attrNameLst>
                                          <p:attrName>stroke.color</p:attrName>
                                        </p:attrNameLst>
                                      </p:cBhvr>
                                      <p:to>
                                        <a:srgbClr val="FF0000"/>
                                      </p:to>
                                    </p:animClr>
                                    <p:set>
                                      <p:cBhvr>
                                        <p:cTn id="22" dur="2000" fill="hold"/>
                                        <p:tgtEl>
                                          <p:spTgt spid="14"/>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9"/>
                                        </p:tgtEl>
                                        <p:attrNameLst>
                                          <p:attrName>stroke.color</p:attrName>
                                        </p:attrNameLst>
                                      </p:cBhvr>
                                      <p:to>
                                        <a:srgbClr val="FF0000"/>
                                      </p:to>
                                    </p:animClr>
                                    <p:set>
                                      <p:cBhvr>
                                        <p:cTn id="25" dur="2000" fill="hold"/>
                                        <p:tgtEl>
                                          <p:spTgt spid="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2000" fill="hold"/>
                                        <p:tgtEl>
                                          <p:spTgt spid="8"/>
                                        </p:tgtEl>
                                        <p:attrNameLst>
                                          <p:attrName>stroke.color</p:attrName>
                                        </p:attrNameLst>
                                      </p:cBhvr>
                                      <p:to>
                                        <a:srgbClr val="FF0000"/>
                                      </p:to>
                                    </p:animClr>
                                    <p:set>
                                      <p:cBhvr>
                                        <p:cTn id="28" dur="2000" fill="hold"/>
                                        <p:tgtEl>
                                          <p:spTgt spid="8"/>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2000" fill="hold"/>
                                        <p:tgtEl>
                                          <p:spTgt spid="7"/>
                                        </p:tgtEl>
                                        <p:attrNameLst>
                                          <p:attrName>stroke.color</p:attrName>
                                        </p:attrNameLst>
                                      </p:cBhvr>
                                      <p:to>
                                        <a:srgbClr val="FF0000"/>
                                      </p:to>
                                    </p:animClr>
                                    <p:set>
                                      <p:cBhvr>
                                        <p:cTn id="31" dur="2000" fill="hold"/>
                                        <p:tgtEl>
                                          <p:spTgt spid="7"/>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2000" fill="hold"/>
                                        <p:tgtEl>
                                          <p:spTgt spid="5"/>
                                        </p:tgtEl>
                                        <p:attrNameLst>
                                          <p:attrName>stroke.color</p:attrName>
                                        </p:attrNameLst>
                                      </p:cBhvr>
                                      <p:to>
                                        <a:srgbClr val="FF0000"/>
                                      </p:to>
                                    </p:animClr>
                                    <p:set>
                                      <p:cBhvr>
                                        <p:cTn id="34" dur="2000" fill="hold"/>
                                        <p:tgtEl>
                                          <p:spTgt spid="5"/>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2000" fill="hold"/>
                                        <p:tgtEl>
                                          <p:spTgt spid="18"/>
                                        </p:tgtEl>
                                        <p:attrNameLst>
                                          <p:attrName>stroke.color</p:attrName>
                                        </p:attrNameLst>
                                      </p:cBhvr>
                                      <p:to>
                                        <a:srgbClr val="FF0000"/>
                                      </p:to>
                                    </p:animClr>
                                    <p:set>
                                      <p:cBhvr>
                                        <p:cTn id="37" dur="2000" fill="hold"/>
                                        <p:tgtEl>
                                          <p:spTgt spid="18"/>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2000" fill="hold"/>
                                        <p:tgtEl>
                                          <p:spTgt spid="20"/>
                                        </p:tgtEl>
                                        <p:attrNameLst>
                                          <p:attrName>stroke.color</p:attrName>
                                        </p:attrNameLst>
                                      </p:cBhvr>
                                      <p:to>
                                        <a:srgbClr val="FF0000"/>
                                      </p:to>
                                    </p:animClr>
                                    <p:set>
                                      <p:cBhvr>
                                        <p:cTn id="40" dur="2000" fill="hold"/>
                                        <p:tgtEl>
                                          <p:spTgt spid="20"/>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2000" fill="hold"/>
                                        <p:tgtEl>
                                          <p:spTgt spid="4"/>
                                        </p:tgtEl>
                                        <p:attrNameLst>
                                          <p:attrName>stroke.color</p:attrName>
                                        </p:attrNameLst>
                                      </p:cBhvr>
                                      <p:to>
                                        <a:srgbClr val="FF0000"/>
                                      </p:to>
                                    </p:animClr>
                                    <p:set>
                                      <p:cBhvr>
                                        <p:cTn id="43" dur="2000" fill="hold"/>
                                        <p:tgtEl>
                                          <p:spTgt spid="4"/>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2000" fill="hold"/>
                                        <p:tgtEl>
                                          <p:spTgt spid="21"/>
                                        </p:tgtEl>
                                        <p:attrNameLst>
                                          <p:attrName>stroke.color</p:attrName>
                                        </p:attrNameLst>
                                      </p:cBhvr>
                                      <p:to>
                                        <a:srgbClr val="FF0000"/>
                                      </p:to>
                                    </p:animClr>
                                    <p:set>
                                      <p:cBhvr>
                                        <p:cTn id="46" dur="2000" fill="hold"/>
                                        <p:tgtEl>
                                          <p:spTgt spid="21"/>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2000" fill="hold"/>
                                        <p:tgtEl>
                                          <p:spTgt spid="19"/>
                                        </p:tgtEl>
                                        <p:attrNameLst>
                                          <p:attrName>stroke.color</p:attrName>
                                        </p:attrNameLst>
                                      </p:cBhvr>
                                      <p:to>
                                        <a:srgbClr val="FF0000"/>
                                      </p:to>
                                    </p:animClr>
                                    <p:set>
                                      <p:cBhvr>
                                        <p:cTn id="49" dur="2000" fill="hold"/>
                                        <p:tgtEl>
                                          <p:spTgt spid="19"/>
                                        </p:tgtEl>
                                        <p:attrNameLst>
                                          <p:attrName>stroke.on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7" presetClass="emph" presetSubtype="2" fill="hold" nodeType="clickEffect">
                                  <p:stCondLst>
                                    <p:cond delay="0"/>
                                  </p:stCondLst>
                                  <p:childTnLst>
                                    <p:animClr clrSpc="rgb" dir="cw">
                                      <p:cBhvr>
                                        <p:cTn id="53" dur="2000" fill="hold"/>
                                        <p:tgtEl>
                                          <p:spTgt spid="3"/>
                                        </p:tgtEl>
                                        <p:attrNameLst>
                                          <p:attrName>stroke.color</p:attrName>
                                        </p:attrNameLst>
                                      </p:cBhvr>
                                      <p:to>
                                        <a:srgbClr val="00B050"/>
                                      </p:to>
                                    </p:animClr>
                                    <p:set>
                                      <p:cBhvr>
                                        <p:cTn id="54" dur="20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 CLASSIC</a:t>
            </a:r>
            <a:endParaRPr lang="en-US" b="1" dirty="0">
              <a:solidFill>
                <a:schemeClr val="accent2"/>
              </a:solidFill>
              <a:latin typeface="Exo"/>
            </a:endParaRPr>
          </a:p>
        </p:txBody>
      </p:sp>
      <p:sp>
        <p:nvSpPr>
          <p:cNvPr id="3" name="Rectangle 18"/>
          <p:cNvSpPr/>
          <p:nvPr/>
        </p:nvSpPr>
        <p:spPr>
          <a:xfrm>
            <a:off x="617895" y="51560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a:t>
            </a:r>
            <a:endParaRPr lang="en-US" sz="1176" b="1" dirty="0">
              <a:solidFill>
                <a:schemeClr val="tx1"/>
              </a:solidFill>
            </a:endParaRPr>
          </a:p>
        </p:txBody>
      </p:sp>
      <p:sp>
        <p:nvSpPr>
          <p:cNvPr id="4" name="Rectangle 18"/>
          <p:cNvSpPr/>
          <p:nvPr/>
        </p:nvSpPr>
        <p:spPr>
          <a:xfrm>
            <a:off x="609602" y="46480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
        <p:nvSpPr>
          <p:cNvPr id="5" name="Rectangle 18"/>
          <p:cNvSpPr/>
          <p:nvPr/>
        </p:nvSpPr>
        <p:spPr>
          <a:xfrm>
            <a:off x="609602" y="41400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6" name="Rectangle 18"/>
          <p:cNvSpPr/>
          <p:nvPr/>
        </p:nvSpPr>
        <p:spPr>
          <a:xfrm>
            <a:off x="609601" y="36320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7" name="Rectangle 18"/>
          <p:cNvSpPr/>
          <p:nvPr/>
        </p:nvSpPr>
        <p:spPr>
          <a:xfrm>
            <a:off x="603379" y="3144413"/>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8" name="Rectangle 18"/>
          <p:cNvSpPr/>
          <p:nvPr/>
        </p:nvSpPr>
        <p:spPr>
          <a:xfrm>
            <a:off x="4064001" y="3144414"/>
            <a:ext cx="3556000"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9" name="Rectangle 18"/>
          <p:cNvSpPr/>
          <p:nvPr/>
        </p:nvSpPr>
        <p:spPr>
          <a:xfrm>
            <a:off x="7721601" y="3144414"/>
            <a:ext cx="386183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10" name="Rectangle 18"/>
          <p:cNvSpPr/>
          <p:nvPr/>
        </p:nvSpPr>
        <p:spPr>
          <a:xfrm>
            <a:off x="609598" y="2646611"/>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Model</a:t>
            </a:r>
            <a:endParaRPr lang="en-US" sz="1176" b="1" dirty="0">
              <a:solidFill>
                <a:schemeClr val="tx1"/>
              </a:solidFill>
            </a:endParaRPr>
          </a:p>
        </p:txBody>
      </p:sp>
      <p:sp>
        <p:nvSpPr>
          <p:cNvPr id="11" name="Rectangle 18"/>
          <p:cNvSpPr/>
          <p:nvPr/>
        </p:nvSpPr>
        <p:spPr>
          <a:xfrm>
            <a:off x="603379" y="2148807"/>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Model</a:t>
            </a:r>
            <a:endParaRPr lang="en-US" sz="1176" b="1" dirty="0">
              <a:solidFill>
                <a:schemeClr val="tx1"/>
              </a:solidFill>
            </a:endParaRPr>
          </a:p>
        </p:txBody>
      </p:sp>
      <p:sp>
        <p:nvSpPr>
          <p:cNvPr id="12" name="Rectangle 18"/>
          <p:cNvSpPr/>
          <p:nvPr/>
        </p:nvSpPr>
        <p:spPr>
          <a:xfrm>
            <a:off x="603379" y="1651005"/>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3" name="Rectangle 18"/>
          <p:cNvSpPr/>
          <p:nvPr/>
        </p:nvSpPr>
        <p:spPr>
          <a:xfrm>
            <a:off x="4064000" y="1651005"/>
            <a:ext cx="3556000"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4" name="Rectangle 18"/>
          <p:cNvSpPr/>
          <p:nvPr/>
        </p:nvSpPr>
        <p:spPr>
          <a:xfrm>
            <a:off x="7721601" y="1641774"/>
            <a:ext cx="3864428"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Tree>
    <p:extLst>
      <p:ext uri="{BB962C8B-B14F-4D97-AF65-F5344CB8AC3E}">
        <p14:creationId xmlns:p14="http://schemas.microsoft.com/office/powerpoint/2010/main" val="332843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1"/>
                                        </p:tgtEl>
                                        <p:attrNameLst>
                                          <p:attrName>stroke.color</p:attrName>
                                        </p:attrNameLst>
                                      </p:cBhvr>
                                      <p:to>
                                        <a:srgbClr val="00B050"/>
                                      </p:to>
                                    </p:animClr>
                                    <p:set>
                                      <p:cBhvr>
                                        <p:cTn id="7" dur="2000" fill="hold"/>
                                        <p:tgtEl>
                                          <p:spTgt spid="11"/>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0"/>
                                        </p:tgtEl>
                                        <p:attrNameLst>
                                          <p:attrName>stroke.color</p:attrName>
                                        </p:attrNameLst>
                                      </p:cBhvr>
                                      <p:to>
                                        <a:srgbClr val="00B050"/>
                                      </p:to>
                                    </p:animClr>
                                    <p:set>
                                      <p:cBhvr>
                                        <p:cTn id="10" dur="2000" fill="hold"/>
                                        <p:tgtEl>
                                          <p:spTgt spid="10"/>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6"/>
                                        </p:tgtEl>
                                        <p:attrNameLst>
                                          <p:attrName>stroke.color</p:attrName>
                                        </p:attrNameLst>
                                      </p:cBhvr>
                                      <p:to>
                                        <a:srgbClr val="00B050"/>
                                      </p:to>
                                    </p:animClr>
                                    <p:set>
                                      <p:cBhvr>
                                        <p:cTn id="13" dur="2000" fill="hold"/>
                                        <p:tgtEl>
                                          <p:spTgt spid="6"/>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5"/>
                                        </p:tgtEl>
                                        <p:attrNameLst>
                                          <p:attrName>stroke.color</p:attrName>
                                        </p:attrNameLst>
                                      </p:cBhvr>
                                      <p:to>
                                        <a:srgbClr val="00B050"/>
                                      </p:to>
                                    </p:animClr>
                                    <p:set>
                                      <p:cBhvr>
                                        <p:cTn id="16" dur="2000" fill="hold"/>
                                        <p:tgtEl>
                                          <p:spTgt spid="5"/>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4"/>
                                        </p:tgtEl>
                                        <p:attrNameLst>
                                          <p:attrName>stroke.color</p:attrName>
                                        </p:attrNameLst>
                                      </p:cBhvr>
                                      <p:to>
                                        <a:srgbClr val="00B050"/>
                                      </p:to>
                                    </p:animClr>
                                    <p:set>
                                      <p:cBhvr>
                                        <p:cTn id="19" dur="2000" fill="hold"/>
                                        <p:tgtEl>
                                          <p:spTgt spid="4"/>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3"/>
                                        </p:tgtEl>
                                        <p:attrNameLst>
                                          <p:attrName>stroke.color</p:attrName>
                                        </p:attrNameLst>
                                      </p:cBhvr>
                                      <p:to>
                                        <a:srgbClr val="00B050"/>
                                      </p:to>
                                    </p:animClr>
                                    <p:set>
                                      <p:cBhvr>
                                        <p:cTn id="22" dur="2000" fill="hold"/>
                                        <p:tgtEl>
                                          <p:spTgt spid="3"/>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2000" fill="hold"/>
                                        <p:tgtEl>
                                          <p:spTgt spid="7"/>
                                        </p:tgtEl>
                                        <p:attrNameLst>
                                          <p:attrName>stroke.color</p:attrName>
                                        </p:attrNameLst>
                                      </p:cBhvr>
                                      <p:to>
                                        <a:srgbClr val="FF0000"/>
                                      </p:to>
                                    </p:animClr>
                                    <p:set>
                                      <p:cBhvr>
                                        <p:cTn id="27" dur="2000" fill="hold"/>
                                        <p:tgtEl>
                                          <p:spTgt spid="7"/>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2000" fill="hold"/>
                                        <p:tgtEl>
                                          <p:spTgt spid="12"/>
                                        </p:tgtEl>
                                        <p:attrNameLst>
                                          <p:attrName>stroke.color</p:attrName>
                                        </p:attrNameLst>
                                      </p:cBhvr>
                                      <p:to>
                                        <a:srgbClr val="FF0000"/>
                                      </p:to>
                                    </p:animClr>
                                    <p:set>
                                      <p:cBhvr>
                                        <p:cTn id="30" dur="2000" fill="hold"/>
                                        <p:tgtEl>
                                          <p:spTgt spid="12"/>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3"/>
                                        </p:tgtEl>
                                        <p:attrNameLst>
                                          <p:attrName>stroke.color</p:attrName>
                                        </p:attrNameLst>
                                      </p:cBhvr>
                                      <p:to>
                                        <a:srgbClr val="FF0000"/>
                                      </p:to>
                                    </p:animClr>
                                    <p:set>
                                      <p:cBhvr>
                                        <p:cTn id="33" dur="2000" fill="hold"/>
                                        <p:tgtEl>
                                          <p:spTgt spid="13"/>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8"/>
                                        </p:tgtEl>
                                        <p:attrNameLst>
                                          <p:attrName>stroke.color</p:attrName>
                                        </p:attrNameLst>
                                      </p:cBhvr>
                                      <p:to>
                                        <a:srgbClr val="FF0000"/>
                                      </p:to>
                                    </p:animClr>
                                    <p:set>
                                      <p:cBhvr>
                                        <p:cTn id="36" dur="2000" fill="hold"/>
                                        <p:tgtEl>
                                          <p:spTgt spid="8"/>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9"/>
                                        </p:tgtEl>
                                        <p:attrNameLst>
                                          <p:attrName>stroke.color</p:attrName>
                                        </p:attrNameLst>
                                      </p:cBhvr>
                                      <p:to>
                                        <a:srgbClr val="FF0000"/>
                                      </p:to>
                                    </p:animClr>
                                    <p:set>
                                      <p:cBhvr>
                                        <p:cTn id="39" dur="2000" fill="hold"/>
                                        <p:tgtEl>
                                          <p:spTgt spid="9"/>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14"/>
                                        </p:tgtEl>
                                        <p:attrNameLst>
                                          <p:attrName>stroke.color</p:attrName>
                                        </p:attrNameLst>
                                      </p:cBhvr>
                                      <p:to>
                                        <a:srgbClr val="FF0000"/>
                                      </p:to>
                                    </p:animClr>
                                    <p:set>
                                      <p:cBhvr>
                                        <p:cTn id="42"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XAMARIN.FORMS</a:t>
            </a:r>
            <a:endParaRPr lang="en-US" b="1" dirty="0">
              <a:solidFill>
                <a:schemeClr val="accent2"/>
              </a:solidFill>
              <a:latin typeface="Exo"/>
            </a:endParaRPr>
          </a:p>
        </p:txBody>
      </p:sp>
      <p:sp>
        <p:nvSpPr>
          <p:cNvPr id="3" name="Rectangle 18"/>
          <p:cNvSpPr/>
          <p:nvPr/>
        </p:nvSpPr>
        <p:spPr>
          <a:xfrm>
            <a:off x="617895" y="55624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a:t>
            </a:r>
            <a:endParaRPr lang="en-US" sz="1176" b="1" dirty="0">
              <a:solidFill>
                <a:schemeClr val="tx1"/>
              </a:solidFill>
            </a:endParaRPr>
          </a:p>
        </p:txBody>
      </p:sp>
      <p:sp>
        <p:nvSpPr>
          <p:cNvPr id="4" name="Rectangle 18"/>
          <p:cNvSpPr/>
          <p:nvPr/>
        </p:nvSpPr>
        <p:spPr>
          <a:xfrm>
            <a:off x="609602" y="50544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
        <p:nvSpPr>
          <p:cNvPr id="5" name="Rectangle 18"/>
          <p:cNvSpPr/>
          <p:nvPr/>
        </p:nvSpPr>
        <p:spPr>
          <a:xfrm>
            <a:off x="609602" y="45464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6" name="Rectangle 18"/>
          <p:cNvSpPr/>
          <p:nvPr/>
        </p:nvSpPr>
        <p:spPr>
          <a:xfrm>
            <a:off x="609601" y="40384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7" name="Rectangle 18"/>
          <p:cNvSpPr/>
          <p:nvPr/>
        </p:nvSpPr>
        <p:spPr>
          <a:xfrm>
            <a:off x="603379" y="3550813"/>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 (Implementation)</a:t>
            </a:r>
            <a:endParaRPr lang="en-US" sz="1176" b="1" dirty="0">
              <a:solidFill>
                <a:schemeClr val="tx1"/>
              </a:solidFill>
            </a:endParaRPr>
          </a:p>
        </p:txBody>
      </p:sp>
      <p:sp>
        <p:nvSpPr>
          <p:cNvPr id="8" name="Rectangle 18"/>
          <p:cNvSpPr/>
          <p:nvPr/>
        </p:nvSpPr>
        <p:spPr>
          <a:xfrm>
            <a:off x="4064001" y="3550814"/>
            <a:ext cx="3556000"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 (Implementation)</a:t>
            </a:r>
            <a:endParaRPr lang="en-US" sz="1176" b="1" dirty="0">
              <a:solidFill>
                <a:schemeClr val="tx1"/>
              </a:solidFill>
            </a:endParaRPr>
          </a:p>
        </p:txBody>
      </p:sp>
      <p:sp>
        <p:nvSpPr>
          <p:cNvPr id="9" name="Rectangle 18"/>
          <p:cNvSpPr/>
          <p:nvPr/>
        </p:nvSpPr>
        <p:spPr>
          <a:xfrm>
            <a:off x="7721601" y="3550814"/>
            <a:ext cx="386183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 (Implementation)</a:t>
            </a:r>
            <a:endParaRPr lang="en-US" sz="1176" b="1" dirty="0">
              <a:solidFill>
                <a:schemeClr val="tx1"/>
              </a:solidFill>
            </a:endParaRPr>
          </a:p>
        </p:txBody>
      </p:sp>
      <p:sp>
        <p:nvSpPr>
          <p:cNvPr id="10" name="Rectangle 18"/>
          <p:cNvSpPr/>
          <p:nvPr/>
        </p:nvSpPr>
        <p:spPr>
          <a:xfrm>
            <a:off x="609598" y="3053011"/>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Model</a:t>
            </a:r>
            <a:endParaRPr lang="en-US" sz="1176" b="1" dirty="0">
              <a:solidFill>
                <a:schemeClr val="tx1"/>
              </a:solidFill>
            </a:endParaRPr>
          </a:p>
        </p:txBody>
      </p:sp>
      <p:sp>
        <p:nvSpPr>
          <p:cNvPr id="11" name="Rectangle 18"/>
          <p:cNvSpPr/>
          <p:nvPr/>
        </p:nvSpPr>
        <p:spPr>
          <a:xfrm>
            <a:off x="603379" y="2555207"/>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Model</a:t>
            </a:r>
            <a:endParaRPr lang="en-US" sz="1176" b="1" dirty="0">
              <a:solidFill>
                <a:schemeClr val="tx1"/>
              </a:solidFill>
            </a:endParaRPr>
          </a:p>
        </p:txBody>
      </p:sp>
      <p:sp>
        <p:nvSpPr>
          <p:cNvPr id="15" name="Rectangle 18"/>
          <p:cNvSpPr/>
          <p:nvPr/>
        </p:nvSpPr>
        <p:spPr>
          <a:xfrm>
            <a:off x="603378" y="2218786"/>
            <a:ext cx="3359021" cy="253996"/>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(Custom Render)</a:t>
            </a:r>
            <a:endParaRPr lang="en-US" sz="1176" b="1" dirty="0">
              <a:solidFill>
                <a:schemeClr val="tx1"/>
              </a:solidFill>
            </a:endParaRPr>
          </a:p>
        </p:txBody>
      </p:sp>
      <p:sp>
        <p:nvSpPr>
          <p:cNvPr id="16" name="Rectangle 18"/>
          <p:cNvSpPr/>
          <p:nvPr/>
        </p:nvSpPr>
        <p:spPr>
          <a:xfrm>
            <a:off x="4063999" y="2218786"/>
            <a:ext cx="3556000" cy="253996"/>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(Custom Render)</a:t>
            </a:r>
            <a:endParaRPr lang="en-US" sz="1176" b="1" dirty="0">
              <a:solidFill>
                <a:schemeClr val="tx1"/>
              </a:solidFill>
            </a:endParaRPr>
          </a:p>
        </p:txBody>
      </p:sp>
      <p:sp>
        <p:nvSpPr>
          <p:cNvPr id="17" name="Rectangle 18"/>
          <p:cNvSpPr/>
          <p:nvPr/>
        </p:nvSpPr>
        <p:spPr>
          <a:xfrm>
            <a:off x="7721599" y="2209556"/>
            <a:ext cx="3864428" cy="26322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(Custom Render)</a:t>
            </a:r>
            <a:endParaRPr lang="en-US" sz="1176" b="1" dirty="0">
              <a:solidFill>
                <a:schemeClr val="tx1"/>
              </a:solidFill>
            </a:endParaRPr>
          </a:p>
        </p:txBody>
      </p:sp>
      <p:sp>
        <p:nvSpPr>
          <p:cNvPr id="18" name="Rectangle 18"/>
          <p:cNvSpPr/>
          <p:nvPr/>
        </p:nvSpPr>
        <p:spPr>
          <a:xfrm>
            <a:off x="603378" y="1732302"/>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Tree>
    <p:extLst>
      <p:ext uri="{BB962C8B-B14F-4D97-AF65-F5344CB8AC3E}">
        <p14:creationId xmlns:p14="http://schemas.microsoft.com/office/powerpoint/2010/main" val="3637244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3"/>
                                        </p:tgtEl>
                                        <p:attrNameLst>
                                          <p:attrName>stroke.color</p:attrName>
                                        </p:attrNameLst>
                                      </p:cBhvr>
                                      <p:to>
                                        <a:srgbClr val="00B050"/>
                                      </p:to>
                                    </p:animClr>
                                    <p:set>
                                      <p:cBhvr>
                                        <p:cTn id="7" dur="2000" fill="hold"/>
                                        <p:tgtEl>
                                          <p:spTgt spid="3"/>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4"/>
                                        </p:tgtEl>
                                        <p:attrNameLst>
                                          <p:attrName>stroke.color</p:attrName>
                                        </p:attrNameLst>
                                      </p:cBhvr>
                                      <p:to>
                                        <a:srgbClr val="00B050"/>
                                      </p:to>
                                    </p:animClr>
                                    <p:set>
                                      <p:cBhvr>
                                        <p:cTn id="10" dur="2000" fill="hold"/>
                                        <p:tgtEl>
                                          <p:spTgt spid="4"/>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5"/>
                                        </p:tgtEl>
                                        <p:attrNameLst>
                                          <p:attrName>stroke.color</p:attrName>
                                        </p:attrNameLst>
                                      </p:cBhvr>
                                      <p:to>
                                        <a:srgbClr val="00B050"/>
                                      </p:to>
                                    </p:animClr>
                                    <p:set>
                                      <p:cBhvr>
                                        <p:cTn id="13" dur="2000" fill="hold"/>
                                        <p:tgtEl>
                                          <p:spTgt spid="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6"/>
                                        </p:tgtEl>
                                        <p:attrNameLst>
                                          <p:attrName>stroke.color</p:attrName>
                                        </p:attrNameLst>
                                      </p:cBhvr>
                                      <p:to>
                                        <a:srgbClr val="00B050"/>
                                      </p:to>
                                    </p:animClr>
                                    <p:set>
                                      <p:cBhvr>
                                        <p:cTn id="16" dur="2000" fill="hold"/>
                                        <p:tgtEl>
                                          <p:spTgt spid="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0"/>
                                        </p:tgtEl>
                                        <p:attrNameLst>
                                          <p:attrName>stroke.color</p:attrName>
                                        </p:attrNameLst>
                                      </p:cBhvr>
                                      <p:to>
                                        <a:srgbClr val="00B050"/>
                                      </p:to>
                                    </p:animClr>
                                    <p:set>
                                      <p:cBhvr>
                                        <p:cTn id="19" dur="2000" fill="hold"/>
                                        <p:tgtEl>
                                          <p:spTgt spid="10"/>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1"/>
                                        </p:tgtEl>
                                        <p:attrNameLst>
                                          <p:attrName>stroke.color</p:attrName>
                                        </p:attrNameLst>
                                      </p:cBhvr>
                                      <p:to>
                                        <a:srgbClr val="00B050"/>
                                      </p:to>
                                    </p:animClr>
                                    <p:set>
                                      <p:cBhvr>
                                        <p:cTn id="22" dur="2000" fill="hold"/>
                                        <p:tgtEl>
                                          <p:spTgt spid="11"/>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18"/>
                                        </p:tgtEl>
                                        <p:attrNameLst>
                                          <p:attrName>stroke.color</p:attrName>
                                        </p:attrNameLst>
                                      </p:cBhvr>
                                      <p:to>
                                        <a:srgbClr val="00B050"/>
                                      </p:to>
                                    </p:animClr>
                                    <p:set>
                                      <p:cBhvr>
                                        <p:cTn id="25" dur="2000" fill="hold"/>
                                        <p:tgtEl>
                                          <p:spTgt spid="18"/>
                                        </p:tgtEl>
                                        <p:attrNameLst>
                                          <p:attrName>stroke.on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2000" fill="hold"/>
                                        <p:tgtEl>
                                          <p:spTgt spid="15"/>
                                        </p:tgtEl>
                                        <p:attrNameLst>
                                          <p:attrName>stroke.color</p:attrName>
                                        </p:attrNameLst>
                                      </p:cBhvr>
                                      <p:to>
                                        <a:srgbClr val="FF0000"/>
                                      </p:to>
                                    </p:animClr>
                                    <p:set>
                                      <p:cBhvr>
                                        <p:cTn id="30" dur="2000" fill="hold"/>
                                        <p:tgtEl>
                                          <p:spTgt spid="15"/>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6"/>
                                        </p:tgtEl>
                                        <p:attrNameLst>
                                          <p:attrName>stroke.color</p:attrName>
                                        </p:attrNameLst>
                                      </p:cBhvr>
                                      <p:to>
                                        <a:srgbClr val="FF0000"/>
                                      </p:to>
                                    </p:animClr>
                                    <p:set>
                                      <p:cBhvr>
                                        <p:cTn id="33" dur="2000" fill="hold"/>
                                        <p:tgtEl>
                                          <p:spTgt spid="16"/>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17"/>
                                        </p:tgtEl>
                                        <p:attrNameLst>
                                          <p:attrName>stroke.color</p:attrName>
                                        </p:attrNameLst>
                                      </p:cBhvr>
                                      <p:to>
                                        <a:srgbClr val="FF0000"/>
                                      </p:to>
                                    </p:animClr>
                                    <p:set>
                                      <p:cBhvr>
                                        <p:cTn id="36" dur="2000" fill="hold"/>
                                        <p:tgtEl>
                                          <p:spTgt spid="17"/>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8"/>
                                        </p:tgtEl>
                                        <p:attrNameLst>
                                          <p:attrName>stroke.color</p:attrName>
                                        </p:attrNameLst>
                                      </p:cBhvr>
                                      <p:to>
                                        <a:srgbClr val="FF0000"/>
                                      </p:to>
                                    </p:animClr>
                                    <p:set>
                                      <p:cBhvr>
                                        <p:cTn id="39" dur="2000" fill="hold"/>
                                        <p:tgtEl>
                                          <p:spTgt spid="8"/>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9"/>
                                        </p:tgtEl>
                                        <p:attrNameLst>
                                          <p:attrName>stroke.color</p:attrName>
                                        </p:attrNameLst>
                                      </p:cBhvr>
                                      <p:to>
                                        <a:srgbClr val="FF0000"/>
                                      </p:to>
                                    </p:animClr>
                                    <p:set>
                                      <p:cBhvr>
                                        <p:cTn id="42" dur="2000" fill="hold"/>
                                        <p:tgtEl>
                                          <p:spTgt spid="9"/>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2000" fill="hold"/>
                                        <p:tgtEl>
                                          <p:spTgt spid="7"/>
                                        </p:tgtEl>
                                        <p:attrNameLst>
                                          <p:attrName>stroke.color</p:attrName>
                                        </p:attrNameLst>
                                      </p:cBhvr>
                                      <p:to>
                                        <a:srgbClr val="FF0000"/>
                                      </p:to>
                                    </p:animClr>
                                    <p:set>
                                      <p:cBhvr>
                                        <p:cTn id="45"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ctrTitle"/>
          </p:nvPr>
        </p:nvSpPr>
        <p:spPr>
          <a:xfrm>
            <a:off x="694703" y="426915"/>
            <a:ext cx="10802595" cy="665285"/>
          </a:xfrm>
        </p:spPr>
        <p:txBody>
          <a:bodyPr>
            <a:normAutofit fontScale="90000"/>
          </a:bodyPr>
          <a:lstStyle/>
          <a:p>
            <a:r>
              <a:rPr lang="en-US" dirty="0" smtClean="0"/>
              <a:t>CONCLUSIONES </a:t>
            </a:r>
            <a:r>
              <a:rPr lang="en-US" dirty="0" smtClean="0">
                <a:solidFill>
                  <a:schemeClr val="accent2"/>
                </a:solidFill>
              </a:rPr>
              <a:t>RÁPIDAS</a:t>
            </a:r>
            <a:endParaRPr lang="en-US" dirty="0">
              <a:solidFill>
                <a:schemeClr val="accent2"/>
              </a:solidFill>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3216784"/>
            <a:ext cx="4876800" cy="3657600"/>
          </a:xfrm>
          <a:prstGeom prst="rect">
            <a:avLst/>
          </a:prstGeom>
        </p:spPr>
      </p:pic>
      <p:sp>
        <p:nvSpPr>
          <p:cNvPr id="14" name="Rectangle 2"/>
          <p:cNvSpPr/>
          <p:nvPr/>
        </p:nvSpPr>
        <p:spPr>
          <a:xfrm>
            <a:off x="694704" y="1528886"/>
            <a:ext cx="7026897" cy="4607095"/>
          </a:xfrm>
          <a:prstGeom prst="rect">
            <a:avLst/>
          </a:prstGeom>
        </p:spPr>
        <p:txBody>
          <a:bodyPr wrap="square">
            <a:spAutoFit/>
          </a:bodyPr>
          <a:lstStyle/>
          <a:p>
            <a:pPr marL="609585" indent="-609585">
              <a:buFont typeface="+mj-lt"/>
              <a:buAutoNum type="arabicPeriod"/>
            </a:pPr>
            <a:r>
              <a:rPr lang="en-US" sz="2667" dirty="0" err="1">
                <a:solidFill>
                  <a:srgbClr val="595959"/>
                </a:solidFill>
                <a:latin typeface="Helvetica Light"/>
                <a:cs typeface="Helvetica Light"/>
              </a:rPr>
              <a:t>Siendo</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ordenado</a:t>
            </a:r>
            <a:r>
              <a:rPr lang="en-US" sz="2667" dirty="0">
                <a:solidFill>
                  <a:srgbClr val="595959"/>
                </a:solidFill>
                <a:latin typeface="Helvetica Light"/>
                <a:cs typeface="Helvetica Light"/>
              </a:rPr>
              <a:t> y </a:t>
            </a:r>
            <a:r>
              <a:rPr lang="en-US" sz="2667" dirty="0" err="1">
                <a:solidFill>
                  <a:srgbClr val="595959"/>
                </a:solidFill>
                <a:latin typeface="Helvetica Light"/>
                <a:cs typeface="Helvetica Light"/>
              </a:rPr>
              <a:t>siguiendo</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una</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serie</a:t>
            </a:r>
            <a:r>
              <a:rPr lang="en-US" sz="2667" dirty="0">
                <a:solidFill>
                  <a:srgbClr val="595959"/>
                </a:solidFill>
                <a:latin typeface="Helvetica Light"/>
                <a:cs typeface="Helvetica Light"/>
              </a:rPr>
              <a:t> de </a:t>
            </a:r>
            <a:r>
              <a:rPr lang="en-US" sz="2667" dirty="0" err="1">
                <a:solidFill>
                  <a:srgbClr val="595959"/>
                </a:solidFill>
                <a:latin typeface="Helvetica Light"/>
                <a:cs typeface="Helvetica Light"/>
              </a:rPr>
              <a:t>patrones</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podemos</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compartir</a:t>
            </a:r>
            <a:r>
              <a:rPr lang="en-US" sz="2667" dirty="0">
                <a:solidFill>
                  <a:srgbClr val="595959"/>
                </a:solidFill>
                <a:latin typeface="Helvetica Light"/>
                <a:cs typeface="Helvetica Light"/>
              </a:rPr>
              <a:t> entre el 65% y el 95% del </a:t>
            </a:r>
            <a:r>
              <a:rPr lang="en-US" sz="2667" dirty="0" err="1">
                <a:solidFill>
                  <a:srgbClr val="595959"/>
                </a:solidFill>
                <a:latin typeface="Helvetica Light"/>
                <a:cs typeface="Helvetica Light"/>
              </a:rPr>
              <a:t>código</a:t>
            </a:r>
            <a:r>
              <a:rPr lang="en-US" sz="2667" dirty="0">
                <a:solidFill>
                  <a:srgbClr val="595959"/>
                </a:solidFill>
                <a:latin typeface="Helvetica Light"/>
                <a:cs typeface="Helvetica Light"/>
              </a:rPr>
              <a:t> de </a:t>
            </a:r>
            <a:r>
              <a:rPr lang="en-US" sz="2667" dirty="0" err="1">
                <a:solidFill>
                  <a:srgbClr val="595959"/>
                </a:solidFill>
                <a:latin typeface="Helvetica Light"/>
                <a:cs typeface="Helvetica Light"/>
              </a:rPr>
              <a:t>una</a:t>
            </a:r>
            <a:r>
              <a:rPr lang="en-US" sz="2667" dirty="0">
                <a:solidFill>
                  <a:srgbClr val="595959"/>
                </a:solidFill>
                <a:latin typeface="Helvetica Light"/>
                <a:cs typeface="Helvetica Light"/>
              </a:rPr>
              <a:t> App </a:t>
            </a:r>
            <a:r>
              <a:rPr lang="en-US" sz="2667" dirty="0" err="1">
                <a:solidFill>
                  <a:srgbClr val="595959"/>
                </a:solidFill>
                <a:latin typeface="Helvetica Light"/>
                <a:cs typeface="Helvetica Light"/>
              </a:rPr>
              <a:t>móvil</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multiplataforma</a:t>
            </a:r>
            <a:r>
              <a:rPr lang="en-US" sz="2667" dirty="0">
                <a:solidFill>
                  <a:srgbClr val="595959"/>
                </a:solidFill>
                <a:latin typeface="Helvetica Light"/>
                <a:cs typeface="Helvetica Light"/>
              </a:rPr>
              <a:t>.</a:t>
            </a:r>
          </a:p>
          <a:p>
            <a:pPr marL="609585" indent="-609585">
              <a:buFont typeface="+mj-lt"/>
              <a:buAutoNum type="arabicPeriod"/>
            </a:pPr>
            <a:r>
              <a:rPr lang="en-US" sz="2667" dirty="0" err="1">
                <a:solidFill>
                  <a:srgbClr val="595959"/>
                </a:solidFill>
                <a:latin typeface="Helvetica Light"/>
                <a:cs typeface="Helvetica Light"/>
              </a:rPr>
              <a:t>Xamarin.Forms</a:t>
            </a:r>
            <a:r>
              <a:rPr lang="en-US" sz="2667" dirty="0">
                <a:solidFill>
                  <a:srgbClr val="595959"/>
                </a:solidFill>
                <a:latin typeface="Helvetica Light"/>
                <a:cs typeface="Helvetica Light"/>
              </a:rPr>
              <a:t> no </a:t>
            </a:r>
            <a:r>
              <a:rPr lang="en-US" sz="2667" dirty="0" err="1">
                <a:solidFill>
                  <a:srgbClr val="595959"/>
                </a:solidFill>
                <a:latin typeface="Helvetica Light"/>
                <a:cs typeface="Helvetica Light"/>
              </a:rPr>
              <a:t>es</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siempre</a:t>
            </a:r>
            <a:r>
              <a:rPr lang="en-US" sz="2667" dirty="0">
                <a:solidFill>
                  <a:srgbClr val="595959"/>
                </a:solidFill>
                <a:latin typeface="Helvetica Light"/>
                <a:cs typeface="Helvetica Light"/>
              </a:rPr>
              <a:t> la </a:t>
            </a:r>
            <a:r>
              <a:rPr lang="en-US" sz="2667" dirty="0" err="1">
                <a:solidFill>
                  <a:srgbClr val="595959"/>
                </a:solidFill>
                <a:latin typeface="Helvetica Light"/>
                <a:cs typeface="Helvetica Light"/>
              </a:rPr>
              <a:t>solución</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más</a:t>
            </a:r>
            <a:r>
              <a:rPr lang="en-US" sz="2667" dirty="0">
                <a:solidFill>
                  <a:srgbClr val="595959"/>
                </a:solidFill>
                <a:latin typeface="Helvetica Light"/>
                <a:cs typeface="Helvetica Light"/>
              </a:rPr>
              <a:t> ideal </a:t>
            </a:r>
            <a:r>
              <a:rPr lang="en-US" sz="2667" dirty="0" err="1">
                <a:solidFill>
                  <a:srgbClr val="595959"/>
                </a:solidFill>
                <a:latin typeface="Helvetica Light"/>
                <a:cs typeface="Helvetica Light"/>
              </a:rPr>
              <a:t>dependiendo</a:t>
            </a:r>
            <a:r>
              <a:rPr lang="en-US" sz="2667" dirty="0">
                <a:solidFill>
                  <a:srgbClr val="595959"/>
                </a:solidFill>
                <a:latin typeface="Helvetica Light"/>
                <a:cs typeface="Helvetica Light"/>
              </a:rPr>
              <a:t> de las </a:t>
            </a:r>
            <a:r>
              <a:rPr lang="en-US" sz="2667" dirty="0" err="1">
                <a:solidFill>
                  <a:srgbClr val="595959"/>
                </a:solidFill>
                <a:latin typeface="Helvetica Light"/>
                <a:cs typeface="Helvetica Light"/>
              </a:rPr>
              <a:t>características</a:t>
            </a:r>
            <a:r>
              <a:rPr lang="en-US" sz="2667" dirty="0">
                <a:solidFill>
                  <a:srgbClr val="595959"/>
                </a:solidFill>
                <a:latin typeface="Helvetica Light"/>
                <a:cs typeface="Helvetica Light"/>
              </a:rPr>
              <a:t> del Proyecto</a:t>
            </a:r>
            <a:r>
              <a:rPr lang="en-US" sz="2667" dirty="0" smtClean="0">
                <a:solidFill>
                  <a:srgbClr val="595959"/>
                </a:solidFill>
                <a:latin typeface="Helvetica Light"/>
                <a:cs typeface="Helvetica Light"/>
              </a:rPr>
              <a:t>.</a:t>
            </a:r>
          </a:p>
          <a:p>
            <a:pPr marL="609585" indent="-609585">
              <a:buFont typeface="+mj-lt"/>
              <a:buAutoNum type="arabicPeriod"/>
            </a:pPr>
            <a:r>
              <a:rPr lang="en-US" sz="2667" dirty="0" smtClean="0">
                <a:solidFill>
                  <a:srgbClr val="595959"/>
                </a:solidFill>
                <a:latin typeface="Helvetica Light"/>
                <a:cs typeface="Helvetica Light"/>
              </a:rPr>
              <a:t>No </a:t>
            </a:r>
            <a:r>
              <a:rPr lang="en-US" sz="2667" dirty="0" err="1" smtClean="0">
                <a:solidFill>
                  <a:srgbClr val="595959"/>
                </a:solidFill>
                <a:latin typeface="Helvetica Light"/>
                <a:cs typeface="Helvetica Light"/>
              </a:rPr>
              <a:t>existe</a:t>
            </a:r>
            <a:r>
              <a:rPr lang="en-US" sz="2667" dirty="0" smtClean="0">
                <a:solidFill>
                  <a:srgbClr val="595959"/>
                </a:solidFill>
                <a:latin typeface="Helvetica Light"/>
                <a:cs typeface="Helvetica Light"/>
              </a:rPr>
              <a:t> la </a:t>
            </a:r>
            <a:r>
              <a:rPr lang="en-US" sz="2667" dirty="0" err="1" smtClean="0">
                <a:solidFill>
                  <a:srgbClr val="595959"/>
                </a:solidFill>
                <a:latin typeface="Helvetica Light"/>
                <a:cs typeface="Helvetica Light"/>
              </a:rPr>
              <a:t>abstracción</a:t>
            </a:r>
            <a:r>
              <a:rPr lang="en-US" sz="2667" dirty="0" smtClean="0">
                <a:solidFill>
                  <a:srgbClr val="595959"/>
                </a:solidFill>
                <a:latin typeface="Helvetica Light"/>
                <a:cs typeface="Helvetica Light"/>
              </a:rPr>
              <a:t> </a:t>
            </a:r>
            <a:r>
              <a:rPr lang="en-US" sz="2667" dirty="0" err="1" smtClean="0">
                <a:solidFill>
                  <a:srgbClr val="595959"/>
                </a:solidFill>
                <a:latin typeface="Helvetica Light"/>
                <a:cs typeface="Helvetica Light"/>
              </a:rPr>
              <a:t>absoluta</a:t>
            </a:r>
            <a:r>
              <a:rPr lang="en-US" sz="2667" dirty="0" smtClean="0">
                <a:solidFill>
                  <a:srgbClr val="595959"/>
                </a:solidFill>
                <a:latin typeface="Helvetica Light"/>
                <a:cs typeface="Helvetica Light"/>
              </a:rPr>
              <a:t>. </a:t>
            </a:r>
            <a:r>
              <a:rPr lang="en-US" sz="2667" dirty="0" err="1" smtClean="0">
                <a:solidFill>
                  <a:srgbClr val="595959"/>
                </a:solidFill>
                <a:latin typeface="Helvetica Light"/>
                <a:cs typeface="Helvetica Light"/>
              </a:rPr>
              <a:t>Sigue</a:t>
            </a:r>
            <a:r>
              <a:rPr lang="en-US" sz="2667" dirty="0" smtClean="0">
                <a:solidFill>
                  <a:srgbClr val="595959"/>
                </a:solidFill>
                <a:latin typeface="Helvetica Light"/>
                <a:cs typeface="Helvetica Light"/>
              </a:rPr>
              <a:t> </a:t>
            </a:r>
            <a:r>
              <a:rPr lang="en-US" sz="2667" dirty="0" err="1" smtClean="0">
                <a:solidFill>
                  <a:srgbClr val="595959"/>
                </a:solidFill>
                <a:latin typeface="Helvetica Light"/>
                <a:cs typeface="Helvetica Light"/>
              </a:rPr>
              <a:t>siendo</a:t>
            </a:r>
            <a:r>
              <a:rPr lang="en-US" sz="2667" dirty="0" smtClean="0">
                <a:solidFill>
                  <a:srgbClr val="595959"/>
                </a:solidFill>
                <a:latin typeface="Helvetica Light"/>
                <a:cs typeface="Helvetica Light"/>
              </a:rPr>
              <a:t> </a:t>
            </a:r>
            <a:r>
              <a:rPr lang="en-US" sz="2667" dirty="0" err="1" smtClean="0">
                <a:solidFill>
                  <a:srgbClr val="595959"/>
                </a:solidFill>
                <a:latin typeface="Helvetica Light"/>
                <a:cs typeface="Helvetica Light"/>
              </a:rPr>
              <a:t>necesario</a:t>
            </a:r>
            <a:r>
              <a:rPr lang="en-US" sz="2667" dirty="0" smtClean="0">
                <a:solidFill>
                  <a:srgbClr val="595959"/>
                </a:solidFill>
                <a:latin typeface="Helvetica Light"/>
                <a:cs typeface="Helvetica Light"/>
              </a:rPr>
              <a:t> </a:t>
            </a:r>
            <a:r>
              <a:rPr lang="en-US" sz="2667" dirty="0" err="1" smtClean="0">
                <a:solidFill>
                  <a:srgbClr val="595959"/>
                </a:solidFill>
                <a:latin typeface="Helvetica Light"/>
                <a:cs typeface="Helvetica Light"/>
              </a:rPr>
              <a:t>conocer</a:t>
            </a:r>
            <a:r>
              <a:rPr lang="en-US" sz="2667" dirty="0" smtClean="0">
                <a:solidFill>
                  <a:srgbClr val="595959"/>
                </a:solidFill>
                <a:latin typeface="Helvetica Light"/>
                <a:cs typeface="Helvetica Light"/>
              </a:rPr>
              <a:t> </a:t>
            </a:r>
            <a:r>
              <a:rPr lang="en-US" sz="2667" dirty="0" err="1" smtClean="0">
                <a:solidFill>
                  <a:srgbClr val="595959"/>
                </a:solidFill>
                <a:latin typeface="Helvetica Light"/>
                <a:cs typeface="Helvetica Light"/>
              </a:rPr>
              <a:t>características</a:t>
            </a:r>
            <a:r>
              <a:rPr lang="en-US" sz="2667" dirty="0" smtClean="0">
                <a:solidFill>
                  <a:srgbClr val="595959"/>
                </a:solidFill>
                <a:latin typeface="Helvetica Light"/>
                <a:cs typeface="Helvetica Light"/>
              </a:rPr>
              <a:t> de </a:t>
            </a:r>
            <a:r>
              <a:rPr lang="en-US" sz="2667" dirty="0" err="1" smtClean="0">
                <a:solidFill>
                  <a:srgbClr val="595959"/>
                </a:solidFill>
                <a:latin typeface="Helvetica Light"/>
                <a:cs typeface="Helvetica Light"/>
              </a:rPr>
              <a:t>cada</a:t>
            </a:r>
            <a:r>
              <a:rPr lang="en-US" sz="2667" dirty="0" smtClean="0">
                <a:solidFill>
                  <a:srgbClr val="595959"/>
                </a:solidFill>
                <a:latin typeface="Helvetica Light"/>
                <a:cs typeface="Helvetica Light"/>
              </a:rPr>
              <a:t> </a:t>
            </a:r>
            <a:r>
              <a:rPr lang="en-US" sz="2667" dirty="0" err="1" smtClean="0">
                <a:solidFill>
                  <a:srgbClr val="595959"/>
                </a:solidFill>
                <a:latin typeface="Helvetica Light"/>
                <a:cs typeface="Helvetica Light"/>
              </a:rPr>
              <a:t>plataforma</a:t>
            </a:r>
            <a:r>
              <a:rPr lang="en-US" sz="2667" dirty="0" smtClean="0">
                <a:solidFill>
                  <a:srgbClr val="595959"/>
                </a:solidFill>
                <a:latin typeface="Helvetica Light"/>
                <a:cs typeface="Helvetica Light"/>
              </a:rPr>
              <a:t>.</a:t>
            </a:r>
            <a:endParaRPr lang="en-US" sz="2667" dirty="0">
              <a:solidFill>
                <a:srgbClr val="595959"/>
              </a:solidFill>
              <a:latin typeface="Helvetica Light"/>
              <a:cs typeface="Helvetica Light"/>
            </a:endParaRPr>
          </a:p>
          <a:p>
            <a:pPr marL="609585" indent="-609585">
              <a:buFont typeface="+mj-lt"/>
              <a:buAutoNum type="arabicPeriod"/>
            </a:pPr>
            <a:endParaRPr lang="en-US" sz="2667" dirty="0">
              <a:solidFill>
                <a:srgbClr val="595959"/>
              </a:solidFill>
              <a:latin typeface="Helvetica Light"/>
              <a:cs typeface="Helvetica Light"/>
            </a:endParaRPr>
          </a:p>
        </p:txBody>
      </p:sp>
    </p:spTree>
    <p:extLst>
      <p:ext uri="{BB962C8B-B14F-4D97-AF65-F5344CB8AC3E}">
        <p14:creationId xmlns:p14="http://schemas.microsoft.com/office/powerpoint/2010/main" val="197318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42031" y="547848"/>
            <a:ext cx="7411525" cy="445771"/>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1200" dirty="0">
                <a:solidFill>
                  <a:schemeClr val="accent2"/>
                </a:solidFill>
              </a:rPr>
              <a:t>MVVM</a:t>
            </a:r>
            <a:endParaRPr lang="en-US" dirty="0">
              <a:solidFill>
                <a:schemeClr val="accent2"/>
              </a:solidFill>
            </a:endParaRPr>
          </a:p>
        </p:txBody>
      </p:sp>
      <p:sp>
        <p:nvSpPr>
          <p:cNvPr id="10" name="Rectangle 18"/>
          <p:cNvSpPr/>
          <p:nvPr/>
        </p:nvSpPr>
        <p:spPr>
          <a:xfrm>
            <a:off x="2814756" y="19000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11" name="Rectangle 19"/>
          <p:cNvSpPr/>
          <p:nvPr/>
        </p:nvSpPr>
        <p:spPr>
          <a:xfrm>
            <a:off x="5634156" y="19000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12" name="Rectangle 20"/>
          <p:cNvSpPr/>
          <p:nvPr/>
        </p:nvSpPr>
        <p:spPr>
          <a:xfrm>
            <a:off x="8453556" y="19208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cxnSp>
        <p:nvCxnSpPr>
          <p:cNvPr id="13" name="Straight Arrow Connector 21"/>
          <p:cNvCxnSpPr/>
          <p:nvPr/>
        </p:nvCxnSpPr>
        <p:spPr>
          <a:xfrm>
            <a:off x="4338756" y="3140047"/>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414957" y="2454247"/>
            <a:ext cx="1237724" cy="646331"/>
          </a:xfrm>
          <a:prstGeom prst="rect">
            <a:avLst/>
          </a:prstGeom>
          <a:noFill/>
        </p:spPr>
        <p:txBody>
          <a:bodyPr wrap="square" rtlCol="0">
            <a:spAutoFit/>
          </a:bodyPr>
          <a:lstStyle/>
          <a:p>
            <a:r>
              <a:rPr lang="en-US" sz="1200" dirty="0"/>
              <a:t>get/set </a:t>
            </a:r>
            <a:r>
              <a:rPr lang="en-US" sz="1200" dirty="0" err="1"/>
              <a:t>Propiedades</a:t>
            </a:r>
            <a:endParaRPr lang="en-US" sz="1200" dirty="0"/>
          </a:p>
          <a:p>
            <a:r>
              <a:rPr lang="en-US" sz="1200" dirty="0" err="1"/>
              <a:t>Comandos</a:t>
            </a:r>
            <a:endParaRPr lang="en-US" sz="1200" dirty="0"/>
          </a:p>
        </p:txBody>
      </p:sp>
      <p:cxnSp>
        <p:nvCxnSpPr>
          <p:cNvPr id="15" name="Straight Arrow Connector 23"/>
          <p:cNvCxnSpPr/>
          <p:nvPr/>
        </p:nvCxnSpPr>
        <p:spPr>
          <a:xfrm flipH="1">
            <a:off x="4338756" y="3978247"/>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338756" y="3978248"/>
            <a:ext cx="1295400" cy="276999"/>
          </a:xfrm>
          <a:prstGeom prst="rect">
            <a:avLst/>
          </a:prstGeom>
          <a:noFill/>
        </p:spPr>
        <p:txBody>
          <a:bodyPr wrap="square" rtlCol="0">
            <a:spAutoFit/>
          </a:bodyPr>
          <a:lstStyle/>
          <a:p>
            <a:r>
              <a:rPr lang="en-US" sz="1200" dirty="0" err="1"/>
              <a:t>Notifica</a:t>
            </a:r>
            <a:r>
              <a:rPr lang="en-US" sz="1200" dirty="0"/>
              <a:t> </a:t>
            </a:r>
            <a:r>
              <a:rPr lang="en-US" sz="1200" dirty="0" err="1"/>
              <a:t>cambios</a:t>
            </a:r>
            <a:endParaRPr lang="en-US" sz="1200" dirty="0"/>
          </a:p>
        </p:txBody>
      </p:sp>
      <p:cxnSp>
        <p:nvCxnSpPr>
          <p:cNvPr id="17" name="Straight Arrow Connector 25"/>
          <p:cNvCxnSpPr/>
          <p:nvPr/>
        </p:nvCxnSpPr>
        <p:spPr>
          <a:xfrm>
            <a:off x="7081956" y="3521047"/>
            <a:ext cx="12192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081956" y="2980185"/>
            <a:ext cx="1447800" cy="1015663"/>
          </a:xfrm>
          <a:prstGeom prst="rect">
            <a:avLst/>
          </a:prstGeom>
          <a:noFill/>
        </p:spPr>
        <p:txBody>
          <a:bodyPr wrap="square" rtlCol="0">
            <a:spAutoFit/>
          </a:bodyPr>
          <a:lstStyle/>
          <a:p>
            <a:r>
              <a:rPr lang="en-US" sz="1200" dirty="0"/>
              <a:t>C#</a:t>
            </a:r>
          </a:p>
          <a:p>
            <a:endParaRPr lang="en-US" sz="1200" dirty="0"/>
          </a:p>
          <a:p>
            <a:endParaRPr lang="en-US" sz="1200" dirty="0"/>
          </a:p>
          <a:p>
            <a:endParaRPr lang="en-US" sz="1200" dirty="0"/>
          </a:p>
          <a:p>
            <a:r>
              <a:rPr lang="en-US" sz="1200" dirty="0"/>
              <a:t>Models</a:t>
            </a:r>
          </a:p>
        </p:txBody>
      </p:sp>
      <p:sp>
        <p:nvSpPr>
          <p:cNvPr id="19" name="Rectangle 27"/>
          <p:cNvSpPr/>
          <p:nvPr/>
        </p:nvSpPr>
        <p:spPr>
          <a:xfrm>
            <a:off x="2967156" y="20524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0" name="Rectangle 28"/>
          <p:cNvSpPr/>
          <p:nvPr/>
        </p:nvSpPr>
        <p:spPr>
          <a:xfrm>
            <a:off x="3119556" y="22048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1" name="Rectangle 29"/>
          <p:cNvSpPr/>
          <p:nvPr/>
        </p:nvSpPr>
        <p:spPr>
          <a:xfrm>
            <a:off x="5786556" y="20524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2" name="Rectangle 30"/>
          <p:cNvSpPr/>
          <p:nvPr/>
        </p:nvSpPr>
        <p:spPr>
          <a:xfrm>
            <a:off x="5938956" y="22048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3" name="Rectangle 31"/>
          <p:cNvSpPr/>
          <p:nvPr/>
        </p:nvSpPr>
        <p:spPr>
          <a:xfrm>
            <a:off x="8605956" y="20732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4" name="Rectangle 32"/>
          <p:cNvSpPr/>
          <p:nvPr/>
        </p:nvSpPr>
        <p:spPr>
          <a:xfrm>
            <a:off x="8758356" y="22256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5" name="Rectangle 33"/>
          <p:cNvSpPr/>
          <p:nvPr/>
        </p:nvSpPr>
        <p:spPr>
          <a:xfrm>
            <a:off x="5634156" y="5500464"/>
            <a:ext cx="4146376" cy="504056"/>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3"/>
                </a:solidFill>
              </a:rPr>
              <a:t>Cross Platform</a:t>
            </a:r>
          </a:p>
        </p:txBody>
      </p:sp>
      <p:sp>
        <p:nvSpPr>
          <p:cNvPr id="26" name="Rectangle 34"/>
          <p:cNvSpPr/>
          <p:nvPr/>
        </p:nvSpPr>
        <p:spPr>
          <a:xfrm>
            <a:off x="2814756" y="5500464"/>
            <a:ext cx="1371600" cy="504056"/>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rgbClr val="C00000"/>
                </a:solidFill>
              </a:rPr>
              <a:t>Específico</a:t>
            </a:r>
            <a:r>
              <a:rPr lang="en-US" sz="1600" dirty="0">
                <a:solidFill>
                  <a:srgbClr val="C00000"/>
                </a:solidFill>
              </a:rPr>
              <a:t> de la </a:t>
            </a:r>
            <a:r>
              <a:rPr lang="en-US" sz="1600" dirty="0" err="1">
                <a:solidFill>
                  <a:srgbClr val="C00000"/>
                </a:solidFill>
              </a:rPr>
              <a:t>Plataforma</a:t>
            </a:r>
            <a:endParaRPr lang="en-US" sz="1600" dirty="0">
              <a:solidFill>
                <a:srgbClr val="C00000"/>
              </a:solidFill>
            </a:endParaRPr>
          </a:p>
        </p:txBody>
      </p:sp>
    </p:spTree>
    <p:extLst>
      <p:ext uri="{BB962C8B-B14F-4D97-AF65-F5344CB8AC3E}">
        <p14:creationId xmlns:p14="http://schemas.microsoft.com/office/powerpoint/2010/main" val="1669562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childTnLst>
                                </p:cTn>
                              </p:par>
                              <p:par>
                                <p:cTn id="82" presetID="7" presetClass="emph" presetSubtype="2" fill="hold" nodeType="withEffect">
                                  <p:stCondLst>
                                    <p:cond delay="0"/>
                                  </p:stCondLst>
                                  <p:childTnLst>
                                    <p:animClr clrSpc="rgb" dir="cw">
                                      <p:cBhvr>
                                        <p:cTn id="83" dur="1000" fill="hold"/>
                                        <p:tgtEl>
                                          <p:spTgt spid="20"/>
                                        </p:tgtEl>
                                        <p:attrNameLst>
                                          <p:attrName>stroke.color</p:attrName>
                                        </p:attrNameLst>
                                      </p:cBhvr>
                                      <p:to>
                                        <a:srgbClr val="6F2927"/>
                                      </p:to>
                                    </p:animClr>
                                    <p:set>
                                      <p:cBhvr>
                                        <p:cTn id="84" dur="1000" fill="hold"/>
                                        <p:tgtEl>
                                          <p:spTgt spid="2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9"/>
                                        </p:tgtEl>
                                        <p:attrNameLst>
                                          <p:attrName>stroke.color</p:attrName>
                                        </p:attrNameLst>
                                      </p:cBhvr>
                                      <p:to>
                                        <a:srgbClr val="6F2927"/>
                                      </p:to>
                                    </p:animClr>
                                    <p:set>
                                      <p:cBhvr>
                                        <p:cTn id="87" dur="1000" fill="hold"/>
                                        <p:tgtEl>
                                          <p:spTgt spid="19"/>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10"/>
                                        </p:tgtEl>
                                        <p:attrNameLst>
                                          <p:attrName>stroke.color</p:attrName>
                                        </p:attrNameLst>
                                      </p:cBhvr>
                                      <p:to>
                                        <a:srgbClr val="6F2927"/>
                                      </p:to>
                                    </p:animClr>
                                    <p:set>
                                      <p:cBhvr>
                                        <p:cTn id="90"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P spid="2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Introducción a Xamarin </a:t>
            </a:r>
            <a:r>
              <a:rPr lang="es-ES" dirty="0" err="1" smtClean="0"/>
              <a:t>Classic</a:t>
            </a:r>
            <a:r>
              <a:rPr lang="es-ES" dirty="0" smtClean="0"/>
              <a:t> (</a:t>
            </a:r>
            <a:r>
              <a:rPr lang="es-ES" dirty="0" err="1" smtClean="0"/>
              <a:t>MVVMCross</a:t>
            </a:r>
            <a:r>
              <a:rPr lang="es-ES" dirty="0" smtClean="0"/>
              <a:t>)</a:t>
            </a:r>
            <a:endParaRPr lang="en-US" dirty="0"/>
          </a:p>
        </p:txBody>
      </p:sp>
      <p:sp>
        <p:nvSpPr>
          <p:cNvPr id="2" name="Subtitle 1"/>
          <p:cNvSpPr>
            <a:spLocks noGrp="1"/>
          </p:cNvSpPr>
          <p:nvPr>
            <p:ph type="subTitle" idx="1"/>
          </p:nvPr>
        </p:nvSpPr>
        <p:spPr/>
        <p:txBody>
          <a:bodyPr/>
          <a:lstStyle/>
          <a:p>
            <a:r>
              <a:rPr lang="en-US" dirty="0" err="1" smtClean="0"/>
              <a:t>dotNet</a:t>
            </a:r>
            <a:r>
              <a:rPr lang="en-US" dirty="0" smtClean="0"/>
              <a:t> </a:t>
            </a:r>
            <a:r>
              <a:rPr lang="en-US" dirty="0" err="1" smtClean="0"/>
              <a:t>Málaga</a:t>
            </a:r>
            <a:endParaRPr lang="en-US" dirty="0" smtClean="0"/>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31956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948710" y="467602"/>
            <a:ext cx="7299251" cy="69705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rPr>
              <a:t>PERO… </a:t>
            </a:r>
            <a:r>
              <a:rPr lang="en-US" sz="2800" dirty="0">
                <a:solidFill>
                  <a:schemeClr val="accent2"/>
                </a:solidFill>
              </a:rPr>
              <a:t>¿</a:t>
            </a:r>
            <a:r>
              <a:rPr lang="en-US" sz="2800" dirty="0" smtClean="0">
                <a:solidFill>
                  <a:schemeClr val="accent2"/>
                </a:solidFill>
              </a:rPr>
              <a:t>PORQUÉ </a:t>
            </a:r>
            <a:r>
              <a:rPr lang="en-US" sz="2800" dirty="0">
                <a:solidFill>
                  <a:schemeClr val="accent2"/>
                </a:solidFill>
              </a:rPr>
              <a:t>MVVM?</a:t>
            </a:r>
          </a:p>
        </p:txBody>
      </p:sp>
      <p:sp>
        <p:nvSpPr>
          <p:cNvPr id="10" name="Text Placeholder 2"/>
          <p:cNvSpPr txBox="1">
            <a:spLocks/>
          </p:cNvSpPr>
          <p:nvPr/>
        </p:nvSpPr>
        <p:spPr>
          <a:xfrm>
            <a:off x="948710" y="1097288"/>
            <a:ext cx="7632196" cy="300238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Mayor </a:t>
            </a:r>
            <a:r>
              <a:rPr lang="en-US" dirty="0" err="1"/>
              <a:t>facilidad</a:t>
            </a:r>
            <a:r>
              <a:rPr lang="en-US" dirty="0"/>
              <a:t> para </a:t>
            </a:r>
            <a:r>
              <a:rPr lang="en-US" dirty="0" err="1"/>
              <a:t>mantener</a:t>
            </a:r>
            <a:r>
              <a:rPr lang="en-US" dirty="0"/>
              <a:t>, extender y </a:t>
            </a:r>
            <a:r>
              <a:rPr lang="en-US" b="1" dirty="0" err="1"/>
              <a:t>compartir</a:t>
            </a:r>
            <a:r>
              <a:rPr lang="en-US" dirty="0"/>
              <a:t> el </a:t>
            </a:r>
            <a:r>
              <a:rPr lang="en-US" dirty="0" err="1"/>
              <a:t>código</a:t>
            </a:r>
            <a:r>
              <a:rPr lang="en-US" dirty="0"/>
              <a:t>.</a:t>
            </a:r>
          </a:p>
          <a:p>
            <a:r>
              <a:rPr lang="en-US" dirty="0" err="1"/>
              <a:t>Más</a:t>
            </a:r>
            <a:r>
              <a:rPr lang="en-US" dirty="0"/>
              <a:t> </a:t>
            </a:r>
            <a:r>
              <a:rPr lang="en-US" dirty="0" err="1"/>
              <a:t>facilidad</a:t>
            </a:r>
            <a:r>
              <a:rPr lang="en-US" dirty="0"/>
              <a:t> a la hora de </a:t>
            </a:r>
            <a:r>
              <a:rPr lang="en-US" dirty="0" err="1"/>
              <a:t>colaborar</a:t>
            </a:r>
            <a:r>
              <a:rPr lang="en-US" dirty="0"/>
              <a:t>.</a:t>
            </a:r>
          </a:p>
          <a:p>
            <a:r>
              <a:rPr lang="en-US" b="1" dirty="0"/>
              <a:t>Testing</a:t>
            </a:r>
            <a:r>
              <a:rPr lang="en-US" dirty="0"/>
              <a:t>.</a:t>
            </a:r>
          </a:p>
          <a:p>
            <a:r>
              <a:rPr lang="en-US" dirty="0" err="1"/>
              <a:t>Más</a:t>
            </a:r>
            <a:r>
              <a:rPr lang="en-US" dirty="0"/>
              <a:t> </a:t>
            </a:r>
            <a:r>
              <a:rPr lang="en-US" dirty="0" err="1"/>
              <a:t>fácil</a:t>
            </a:r>
            <a:r>
              <a:rPr lang="en-US" dirty="0"/>
              <a:t> de </a:t>
            </a:r>
            <a:r>
              <a:rPr lang="en-US" b="1" dirty="0" err="1"/>
              <a:t>diseñar</a:t>
            </a:r>
            <a:r>
              <a:rPr lang="en-US" dirty="0"/>
              <a:t>.</a:t>
            </a:r>
          </a:p>
        </p:txBody>
      </p:sp>
      <p:pic>
        <p:nvPicPr>
          <p:cNvPr id="1026" name="Picture 2" descr="http://estaticos04.elmundo.es/elmundodeporte/imagenes/2010/08/25/futbol/1282750478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0" y="3876674"/>
            <a:ext cx="4476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162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3.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1574</Words>
  <Application>Microsoft Office PowerPoint</Application>
  <PresentationFormat>Widescreen</PresentationFormat>
  <Paragraphs>546</Paragraphs>
  <Slides>80</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80</vt:i4>
      </vt:variant>
    </vt:vector>
  </HeadingPairs>
  <TitlesOfParts>
    <vt:vector size="94" baseType="lpstr">
      <vt:lpstr>Aller</vt:lpstr>
      <vt:lpstr>Arial</vt:lpstr>
      <vt:lpstr>Calibri</vt:lpstr>
      <vt:lpstr>Consolas</vt:lpstr>
      <vt:lpstr>Exo</vt:lpstr>
      <vt:lpstr>Gulim</vt:lpstr>
      <vt:lpstr>Helvetica Light</vt:lpstr>
      <vt:lpstr>ＭＳ Ｐゴシック</vt:lpstr>
      <vt:lpstr>Myriad Pro</vt:lpstr>
      <vt:lpstr>Segoe UI</vt:lpstr>
      <vt:lpstr>Segoe UI Light</vt:lpstr>
      <vt:lpstr>Segoe WP</vt:lpstr>
      <vt:lpstr>Times New Roman</vt:lpstr>
      <vt:lpstr>PPT%20Theme</vt:lpstr>
      <vt:lpstr>Introducción a Xamarin Classic (MVVMCross)</vt:lpstr>
      <vt:lpstr>Javier Suárez Ruiz</vt:lpstr>
      <vt:lpstr>PowerPoint Presentation</vt:lpstr>
      <vt:lpstr>PowerPoint Presentation</vt:lpstr>
      <vt:lpstr>Xamarin Classic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Nuestra primera App multiplataforma</vt:lpstr>
      <vt:lpstr>Value Conversion</vt:lpstr>
      <vt:lpstr>IMvxValueConverter</vt:lpstr>
      <vt:lpstr>AgeValueConverter</vt:lpstr>
      <vt:lpstr>UI Syntax</vt:lpstr>
      <vt:lpstr>UI Syntax</vt:lpstr>
      <vt:lpstr>Converters</vt:lpstr>
      <vt:lpstr>Inversión de Control</vt:lpstr>
      <vt:lpstr>Inversión de Control</vt:lpstr>
      <vt:lpstr>Mvx.Register&lt;T&gt;</vt:lpstr>
      <vt:lpstr>Registro automático</vt:lpstr>
      <vt:lpstr>Mvx.Resolve&lt;T&gt;</vt:lpstr>
      <vt:lpstr>Mvx Construction</vt:lpstr>
      <vt:lpstr>Nuestro primer servicio</vt:lpstr>
      <vt:lpstr>Acciones (Comandos)</vt:lpstr>
      <vt:lpstr>ICommand</vt:lpstr>
      <vt:lpstr>ViewModel Command</vt:lpstr>
      <vt:lpstr>UI Syntax</vt:lpstr>
      <vt:lpstr>Llega el turno de realizar acciones!</vt:lpstr>
      <vt:lpstr>COLECCIONES</vt:lpstr>
      <vt:lpstr>INotifyCollectionChanged</vt:lpstr>
      <vt:lpstr>ObservableCollection</vt:lpstr>
      <vt:lpstr>ViewModel Collection Property</vt:lpstr>
      <vt:lpstr>UI Syntax</vt:lpstr>
      <vt:lpstr>UI Syntax</vt:lpstr>
      <vt:lpstr>UI Syntax</vt:lpstr>
      <vt:lpstr>UI Syntax</vt:lpstr>
      <vt:lpstr>Listados</vt:lpstr>
      <vt:lpstr>Navegación </vt:lpstr>
      <vt:lpstr>Go Back</vt:lpstr>
      <vt:lpstr>Navegación</vt:lpstr>
      <vt:lpstr>PowerPoint Presentation</vt:lpstr>
      <vt:lpstr>Añadiendo y utilizando plugins</vt:lpstr>
      <vt:lpstr>Compartir la mayor cantidad de código posible</vt:lpstr>
      <vt:lpstr>EL PROBLEMA</vt:lpstr>
      <vt:lpstr>PowerPoint Presentation</vt:lpstr>
      <vt:lpstr>PowerPoint Presentation</vt:lpstr>
      <vt:lpstr>PowerPoint Presentation</vt:lpstr>
      <vt:lpstr>PowerPoint Presentation</vt:lpstr>
      <vt:lpstr>PowerPoint Presentation</vt:lpstr>
      <vt:lpstr>TÉCNICAS DE REUTILIZACIÓN DE CÓDIGO</vt:lpstr>
      <vt:lpstr>MVVM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Nuestra App con MVVMCross</vt:lpstr>
      <vt:lpstr>PowerPoint Presentation</vt:lpstr>
      <vt:lpstr>PowerPoint Presentation</vt:lpstr>
      <vt:lpstr>PowerPoint Presentation</vt:lpstr>
      <vt:lpstr>Ahora Xamarin.Forms</vt:lpstr>
      <vt:lpstr>UTILIZANDO NATIVO</vt:lpstr>
      <vt:lpstr>UTILIZANDO XAMARIN CLASSIC</vt:lpstr>
      <vt:lpstr>UTILIZANDO XAMARIN.FORMS</vt:lpstr>
      <vt:lpstr>CONCLUSIONES RÁPIDAS</vt:lpstr>
      <vt:lpstr>PowerPoint Presentation</vt:lpstr>
      <vt:lpstr>Introducción a Xamarin Classic (MVVMCross)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2015-09-24T16:28:03Z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